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5" r:id="rId4"/>
    <p:sldId id="258" r:id="rId5"/>
    <p:sldId id="262" r:id="rId6"/>
    <p:sldId id="266" r:id="rId7"/>
    <p:sldId id="259" r:id="rId8"/>
    <p:sldId id="260" r:id="rId9"/>
    <p:sldId id="261"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0AE"/>
    <a:srgbClr val="4AADA5"/>
    <a:srgbClr val="2961AD"/>
    <a:srgbClr val="2B7A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4"/>
    <p:restoredTop sz="94699"/>
  </p:normalViewPr>
  <p:slideViewPr>
    <p:cSldViewPr snapToGrid="0" snapToObjects="1">
      <p:cViewPr>
        <p:scale>
          <a:sx n="118" d="100"/>
          <a:sy n="118" d="100"/>
        </p:scale>
        <p:origin x="568"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AD1D8-7B68-8E48-905C-6739D59238B7}" type="datetimeFigureOut">
              <a:rPr lang="en-US" smtClean="0"/>
              <a:t>7/26/20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82BE79-59AE-844F-AC21-94BE9C30714D}" type="slidenum">
              <a:rPr lang="en-US" smtClean="0"/>
              <a:t>‹#›</a:t>
            </a:fld>
            <a:endParaRPr lang="en-US"/>
          </a:p>
        </p:txBody>
      </p:sp>
    </p:spTree>
    <p:extLst>
      <p:ext uri="{BB962C8B-B14F-4D97-AF65-F5344CB8AC3E}">
        <p14:creationId xmlns:p14="http://schemas.microsoft.com/office/powerpoint/2010/main" val="3990253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2BE79-59AE-844F-AC21-94BE9C30714D}" type="slidenum">
              <a:rPr lang="en-US" smtClean="0"/>
              <a:t>5</a:t>
            </a:fld>
            <a:endParaRPr lang="en-US"/>
          </a:p>
        </p:txBody>
      </p:sp>
    </p:spTree>
    <p:extLst>
      <p:ext uri="{BB962C8B-B14F-4D97-AF65-F5344CB8AC3E}">
        <p14:creationId xmlns:p14="http://schemas.microsoft.com/office/powerpoint/2010/main" val="136309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4D5A-0E9C-114B-ABE4-45BFAD43334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682A36A-5A0F-0843-8A42-330D9934AA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D78DE57-3C03-1B47-8E4C-4522E4ADFA7D}"/>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5" name="Footer Placeholder 4">
            <a:extLst>
              <a:ext uri="{FF2B5EF4-FFF2-40B4-BE49-F238E27FC236}">
                <a16:creationId xmlns:a16="http://schemas.microsoft.com/office/drawing/2014/main" id="{BE2F6453-DBEB-2142-973C-99B97C6B0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2A81E-CD47-CF4A-A3F9-0E4D78534AB4}"/>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306489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1808-718E-DA40-9972-6DC9F0A3B90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C429C69-CBE4-EB4B-BF68-46DEE200865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2608F11-0883-814F-9E7E-B05056A254DC}"/>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5" name="Footer Placeholder 4">
            <a:extLst>
              <a:ext uri="{FF2B5EF4-FFF2-40B4-BE49-F238E27FC236}">
                <a16:creationId xmlns:a16="http://schemas.microsoft.com/office/drawing/2014/main" id="{D8EF72D1-67EB-E440-BAA5-8149E9832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82DF4C-9610-4342-8500-63FC4BC735DD}"/>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63596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90FD5A-B93B-1344-BF0D-6E012F814BF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EC93F12-0C39-2848-905D-BD2EAAE4AE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69DD7E-5475-5044-A52C-597658EE29A7}"/>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5" name="Footer Placeholder 4">
            <a:extLst>
              <a:ext uri="{FF2B5EF4-FFF2-40B4-BE49-F238E27FC236}">
                <a16:creationId xmlns:a16="http://schemas.microsoft.com/office/drawing/2014/main" id="{4C3E3D36-B954-674E-B6D7-E096761B8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5B278-8C10-9648-BA16-AC5E3FF349D4}"/>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148083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A1B3-EDD2-CF44-BAAA-BEFAC6F745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7962487-4444-6640-BD1E-7396E932D87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F254640-CA3D-EE43-8BF1-1C15EDA01ADA}"/>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5" name="Footer Placeholder 4">
            <a:extLst>
              <a:ext uri="{FF2B5EF4-FFF2-40B4-BE49-F238E27FC236}">
                <a16:creationId xmlns:a16="http://schemas.microsoft.com/office/drawing/2014/main" id="{24621BDC-2B81-9B4A-8CD8-EBC4C668D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9B8F9-900C-E744-9156-2FF4D9165988}"/>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413349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E1966-95AC-6F4D-B6A3-1EBBBDFD211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0E8364E-94F7-E843-936D-80FBFA954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9E896A-FBE3-3049-A356-F691846F8D08}"/>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5" name="Footer Placeholder 4">
            <a:extLst>
              <a:ext uri="{FF2B5EF4-FFF2-40B4-BE49-F238E27FC236}">
                <a16:creationId xmlns:a16="http://schemas.microsoft.com/office/drawing/2014/main" id="{84C6C4DD-6371-164E-ABCB-AEB523A40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69D17-F304-184F-A265-3857E0B92525}"/>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124216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16DDF-5761-F741-91AC-D3F3F23463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266E1BA-EFD7-3246-ABC1-555768F69E9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3C80F08-CDE1-E147-90E0-B25C0B8950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E4B7951-3C54-7C42-A229-5D0648A7F505}"/>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6" name="Footer Placeholder 5">
            <a:extLst>
              <a:ext uri="{FF2B5EF4-FFF2-40B4-BE49-F238E27FC236}">
                <a16:creationId xmlns:a16="http://schemas.microsoft.com/office/drawing/2014/main" id="{69098FA2-7121-4142-BDEA-4C84FDD6A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08F0C8-7316-B84F-BC39-3898D68EFA8F}"/>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26784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EE838-3455-E840-A5EA-9D8871963DD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297D767-68D6-9D44-9BCD-A43B437DBB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6F32B9-15C2-AA4E-B095-89F91907410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C765BEE-FBC5-1549-9E38-1FC1013253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021904E-BA26-084D-A7EA-28A6AE93D93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9AB6471-F897-7D41-AC70-057585495623}"/>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8" name="Footer Placeholder 7">
            <a:extLst>
              <a:ext uri="{FF2B5EF4-FFF2-40B4-BE49-F238E27FC236}">
                <a16:creationId xmlns:a16="http://schemas.microsoft.com/office/drawing/2014/main" id="{252506AF-93AB-5E47-B5C2-0D02342DC8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294BA5-9929-F740-8205-1A0E7FD7586C}"/>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279243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F702-096F-7F4B-9D4B-5127178FE24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430734E-2C43-8B47-AD70-AC65EEB63DDB}"/>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4" name="Footer Placeholder 3">
            <a:extLst>
              <a:ext uri="{FF2B5EF4-FFF2-40B4-BE49-F238E27FC236}">
                <a16:creationId xmlns:a16="http://schemas.microsoft.com/office/drawing/2014/main" id="{2968D4B7-422D-F640-B45F-CD41E78902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A5C15C-EA80-054B-A94B-2BF6471FAF6E}"/>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341587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98C448-9346-8840-9B77-CA79C8CE735E}"/>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3" name="Footer Placeholder 2">
            <a:extLst>
              <a:ext uri="{FF2B5EF4-FFF2-40B4-BE49-F238E27FC236}">
                <a16:creationId xmlns:a16="http://schemas.microsoft.com/office/drawing/2014/main" id="{35215F3D-7C2A-3649-AAF4-80730B11D8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40B806-D5DA-E64F-AE83-C52B03D08228}"/>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349814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32228-04E4-804D-9CE1-22FF54BB1F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11A5DF2-FCFB-9D4A-9C6F-3C3B9BCA35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5D8CAC0-0515-5E42-BBA8-8934BFDEA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4C44576-8E36-D54D-8B40-103FEDCF98F2}"/>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6" name="Footer Placeholder 5">
            <a:extLst>
              <a:ext uri="{FF2B5EF4-FFF2-40B4-BE49-F238E27FC236}">
                <a16:creationId xmlns:a16="http://schemas.microsoft.com/office/drawing/2014/main" id="{93B9CC9E-5F2E-5246-9BB3-E8F4440DE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EAC577-8750-7245-B247-5F75F13F377C}"/>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315545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CEA9-BCB6-1847-8CB8-0D822F2592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BD16DAD-C61D-DF4A-B3BF-3784B49CE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36E08-C500-5249-9705-779DA78FD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B1C576-AA42-BB44-9045-C47315448A7B}"/>
              </a:ext>
            </a:extLst>
          </p:cNvPr>
          <p:cNvSpPr>
            <a:spLocks noGrp="1"/>
          </p:cNvSpPr>
          <p:nvPr>
            <p:ph type="dt" sz="half" idx="10"/>
          </p:nvPr>
        </p:nvSpPr>
        <p:spPr/>
        <p:txBody>
          <a:bodyPr/>
          <a:lstStyle/>
          <a:p>
            <a:fld id="{F338C620-3310-F64A-A621-901D4E2A45E4}" type="datetimeFigureOut">
              <a:rPr lang="en-US" smtClean="0"/>
              <a:t>7/25/20</a:t>
            </a:fld>
            <a:endParaRPr lang="en-US"/>
          </a:p>
        </p:txBody>
      </p:sp>
      <p:sp>
        <p:nvSpPr>
          <p:cNvPr id="6" name="Footer Placeholder 5">
            <a:extLst>
              <a:ext uri="{FF2B5EF4-FFF2-40B4-BE49-F238E27FC236}">
                <a16:creationId xmlns:a16="http://schemas.microsoft.com/office/drawing/2014/main" id="{29FD784E-7947-AA4B-9627-23D46B5FD7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F0AE5B-FFA1-0F46-9930-EA4874D80661}"/>
              </a:ext>
            </a:extLst>
          </p:cNvPr>
          <p:cNvSpPr>
            <a:spLocks noGrp="1"/>
          </p:cNvSpPr>
          <p:nvPr>
            <p:ph type="sldNum" sz="quarter" idx="12"/>
          </p:nvPr>
        </p:nvSpPr>
        <p:spPr/>
        <p:txBody>
          <a:bodyPr/>
          <a:lstStyle/>
          <a:p>
            <a:fld id="{129E3B3F-5736-1340-B9EE-BD075E91C77E}" type="slidenum">
              <a:rPr lang="en-US" smtClean="0"/>
              <a:t>‹#›</a:t>
            </a:fld>
            <a:endParaRPr lang="en-US"/>
          </a:p>
        </p:txBody>
      </p:sp>
    </p:spTree>
    <p:extLst>
      <p:ext uri="{BB962C8B-B14F-4D97-AF65-F5344CB8AC3E}">
        <p14:creationId xmlns:p14="http://schemas.microsoft.com/office/powerpoint/2010/main" val="290202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1D048-80F3-CF47-AEE8-C8831168B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8DD08E-7FB6-DC4E-8D57-E47CCE3076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96352C-5665-2247-B87E-700C7643AC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8C620-3310-F64A-A621-901D4E2A45E4}" type="datetimeFigureOut">
              <a:rPr lang="en-US" smtClean="0"/>
              <a:t>7/25/20</a:t>
            </a:fld>
            <a:endParaRPr lang="en-US"/>
          </a:p>
        </p:txBody>
      </p:sp>
      <p:sp>
        <p:nvSpPr>
          <p:cNvPr id="5" name="Footer Placeholder 4">
            <a:extLst>
              <a:ext uri="{FF2B5EF4-FFF2-40B4-BE49-F238E27FC236}">
                <a16:creationId xmlns:a16="http://schemas.microsoft.com/office/drawing/2014/main" id="{9F91DDC6-15F7-AC4D-8429-9896C2165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A8D2B2-E6BB-7B47-917A-3EA4836E37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E3B3F-5736-1340-B9EE-BD075E91C77E}" type="slidenum">
              <a:rPr lang="en-US" smtClean="0"/>
              <a:t>‹#›</a:t>
            </a:fld>
            <a:endParaRPr lang="en-US"/>
          </a:p>
        </p:txBody>
      </p:sp>
    </p:spTree>
    <p:extLst>
      <p:ext uri="{BB962C8B-B14F-4D97-AF65-F5344CB8AC3E}">
        <p14:creationId xmlns:p14="http://schemas.microsoft.com/office/powerpoint/2010/main" val="2362815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helunaprojectuk@gmail.com" TargetMode="Externa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4.wdp"/><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5.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helunaprojectuk@gmail.com" TargetMode="External"/><Relationship Id="rId1" Type="http://schemas.openxmlformats.org/officeDocument/2006/relationships/slideLayout" Target="../slideLayouts/slideLayout2.xml"/><Relationship Id="rId4" Type="http://schemas.microsoft.com/office/2007/relationships/hdphoto" Target="../media/hdphoto6.wdp"/></Relationships>
</file>

<file path=ppt/slides/_rels/slide7.xml.rels><?xml version="1.0" encoding="UTF-8" standalone="yes"?>
<Relationships xmlns="http://schemas.openxmlformats.org/package/2006/relationships"><Relationship Id="rId8" Type="http://schemas.openxmlformats.org/officeDocument/2006/relationships/hyperlink" Target="http://onestepatatime.family.blog/2020/05/18/lockdown-conversations-ableism-eating-disorders-and-crohns/" TargetMode="External"/><Relationship Id="rId3" Type="http://schemas.openxmlformats.org/officeDocument/2006/relationships/hyperlink" Target="https://www.nhs.uk/conditions/crohns-disease/" TargetMode="External"/><Relationship Id="rId7" Type="http://schemas.openxmlformats.org/officeDocument/2006/relationships/hyperlink" Target="http://onestepatatime.family.blog/2020/01/16/ibd-a-siblings-perspective/" TargetMode="External"/><Relationship Id="rId2" Type="http://schemas.openxmlformats.org/officeDocument/2006/relationships/hyperlink" Target="https://www.crohnsandcolitis.org.uk/" TargetMode="External"/><Relationship Id="rId1" Type="http://schemas.openxmlformats.org/officeDocument/2006/relationships/slideLayout" Target="../slideLayouts/slideLayout2.xml"/><Relationship Id="rId6" Type="http://schemas.openxmlformats.org/officeDocument/2006/relationships/hyperlink" Target="http://onestepatatime.family.blog/2020/01/14/i-am-embarrassed/" TargetMode="External"/><Relationship Id="rId5" Type="http://schemas.openxmlformats.org/officeDocument/2006/relationships/hyperlink" Target="http://onestepatatime.family.blog/2020/01/03/living-with-crohns-disease/" TargetMode="External"/><Relationship Id="rId10" Type="http://schemas.microsoft.com/office/2007/relationships/hdphoto" Target="../media/hdphoto7.wdp"/><Relationship Id="rId4" Type="http://schemas.openxmlformats.org/officeDocument/2006/relationships/hyperlink" Target="https://www.osmosis.org/learn/Crohn's_disease" TargetMode="External"/><Relationship Id="rId9"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microsoft.com/office/2007/relationships/hdphoto" Target="../media/hdphoto8.wdp"/><Relationship Id="rId3" Type="http://schemas.openxmlformats.org/officeDocument/2006/relationships/hyperlink" Target="https://www.mind.org.uk/information-support/types-of-mental-health-problems/obsessive-compulsive-disorder-ocd/about-ocd/" TargetMode="External"/><Relationship Id="rId7" Type="http://schemas.openxmlformats.org/officeDocument/2006/relationships/image" Target="../media/image1.png"/><Relationship Id="rId2" Type="http://schemas.openxmlformats.org/officeDocument/2006/relationships/hyperlink" Target="https://www.nhs.uk/conditions/obsessive-compulsive-disorder-ocd/" TargetMode="External"/><Relationship Id="rId1" Type="http://schemas.openxmlformats.org/officeDocument/2006/relationships/slideLayout" Target="../slideLayouts/slideLayout2.xml"/><Relationship Id="rId6" Type="http://schemas.openxmlformats.org/officeDocument/2006/relationships/hyperlink" Target="http://onestepatatime.family.blog/2020/04/05/obsessive-compulsive-disorder-stigma-embarrassment-shame/" TargetMode="External"/><Relationship Id="rId5" Type="http://schemas.openxmlformats.org/officeDocument/2006/relationships/hyperlink" Target="https://www.youtube.com/watch?v=I8Jofzx_8p4" TargetMode="External"/><Relationship Id="rId4" Type="http://schemas.openxmlformats.org/officeDocument/2006/relationships/hyperlink" Target="https://iocdf.org/about-ocd/"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glasgowguardian.co.uk/2020/02/28/living-with-epilepsy-at-university/" TargetMode="External"/><Relationship Id="rId3" Type="http://schemas.openxmlformats.org/officeDocument/2006/relationships/hyperlink" Target="https://www.osmosis.org/learn/Epilepsy" TargetMode="External"/><Relationship Id="rId7" Type="http://schemas.openxmlformats.org/officeDocument/2006/relationships/hyperlink" Target="http://onestepatatime.family.blog/2020/04/19/diagnosis-experiences-a-conversation-between-friends/" TargetMode="External"/><Relationship Id="rId2" Type="http://schemas.openxmlformats.org/officeDocument/2006/relationships/hyperlink" Target="https://emedicine.medscape.com/article/1184846-overview?fbclid=IwAR2lWjpv-U5dGa813c1Q2rB--AQftxwYzZbYzCKk0L-mWq2EOda7IXKVRuM" TargetMode="External"/><Relationship Id="rId1" Type="http://schemas.openxmlformats.org/officeDocument/2006/relationships/slideLayout" Target="../slideLayouts/slideLayout2.xml"/><Relationship Id="rId6" Type="http://schemas.openxmlformats.org/officeDocument/2006/relationships/hyperlink" Target="http://onestepatatime.family.blog/2020/03/26/lost-and-gained-ally/" TargetMode="External"/><Relationship Id="rId5" Type="http://schemas.openxmlformats.org/officeDocument/2006/relationships/hyperlink" Target="https://www.epilepsy.org.uk/info/about" TargetMode="External"/><Relationship Id="rId10" Type="http://schemas.microsoft.com/office/2007/relationships/hdphoto" Target="../media/hdphoto5.wdp"/><Relationship Id="rId4" Type="http://schemas.openxmlformats.org/officeDocument/2006/relationships/hyperlink" Target="https://www.nhs.uk/conditions/epilepsy/"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AADA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D426-5435-8943-99E2-89F9BF12AB4C}"/>
              </a:ext>
            </a:extLst>
          </p:cNvPr>
          <p:cNvSpPr>
            <a:spLocks noGrp="1"/>
          </p:cNvSpPr>
          <p:nvPr>
            <p:ph type="ctrTitle"/>
          </p:nvPr>
        </p:nvSpPr>
        <p:spPr>
          <a:xfrm>
            <a:off x="1524000" y="2235200"/>
            <a:ext cx="9144000" cy="2387600"/>
          </a:xfrm>
        </p:spPr>
        <p:txBody>
          <a:bodyPr/>
          <a:lstStyle/>
          <a:p>
            <a:r>
              <a:rPr lang="en-US" dirty="0"/>
              <a:t>Independent LUNA Research Project… </a:t>
            </a:r>
          </a:p>
        </p:txBody>
      </p:sp>
      <p:pic>
        <p:nvPicPr>
          <p:cNvPr id="6" name="Picture 5">
            <a:extLst>
              <a:ext uri="{FF2B5EF4-FFF2-40B4-BE49-F238E27FC236}">
                <a16:creationId xmlns:a16="http://schemas.microsoft.com/office/drawing/2014/main" id="{F7BDB347-FD1E-5C48-A5AB-4E6490F7E25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4908549" y="433388"/>
            <a:ext cx="2595821" cy="2387600"/>
          </a:xfrm>
          <a:prstGeom prst="rect">
            <a:avLst/>
          </a:prstGeom>
        </p:spPr>
      </p:pic>
    </p:spTree>
    <p:extLst>
      <p:ext uri="{BB962C8B-B14F-4D97-AF65-F5344CB8AC3E}">
        <p14:creationId xmlns:p14="http://schemas.microsoft.com/office/powerpoint/2010/main" val="364908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214D-1A0C-214F-9613-E862C038F21C}"/>
              </a:ext>
            </a:extLst>
          </p:cNvPr>
          <p:cNvSpPr>
            <a:spLocks noGrp="1"/>
          </p:cNvSpPr>
          <p:nvPr>
            <p:ph type="title"/>
          </p:nvPr>
        </p:nvSpPr>
        <p:spPr/>
        <p:txBody>
          <a:bodyPr>
            <a:normAutofit fontScale="90000"/>
          </a:bodyPr>
          <a:lstStyle/>
          <a:p>
            <a:r>
              <a:rPr lang="en-US" dirty="0"/>
              <a:t>Suggestion #4: any chronic illness/disability/long-term heath condition that interests you!</a:t>
            </a:r>
          </a:p>
        </p:txBody>
      </p:sp>
      <p:pic>
        <p:nvPicPr>
          <p:cNvPr id="4" name="Picture 3">
            <a:extLst>
              <a:ext uri="{FF2B5EF4-FFF2-40B4-BE49-F238E27FC236}">
                <a16:creationId xmlns:a16="http://schemas.microsoft.com/office/drawing/2014/main" id="{03F040EA-BD4B-AD48-B39E-0D65CAF81B1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3559" y="5909355"/>
            <a:ext cx="1031376" cy="948645"/>
          </a:xfrm>
          <a:prstGeom prst="rect">
            <a:avLst/>
          </a:prstGeom>
        </p:spPr>
      </p:pic>
    </p:spTree>
    <p:extLst>
      <p:ext uri="{BB962C8B-B14F-4D97-AF65-F5344CB8AC3E}">
        <p14:creationId xmlns:p14="http://schemas.microsoft.com/office/powerpoint/2010/main" val="60782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C30A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AC2B-7F2D-6F42-8A05-C972F38562F9}"/>
              </a:ext>
            </a:extLst>
          </p:cNvPr>
          <p:cNvSpPr>
            <a:spLocks noGrp="1"/>
          </p:cNvSpPr>
          <p:nvPr>
            <p:ph type="title"/>
          </p:nvPr>
        </p:nvSpPr>
        <p:spPr/>
        <p:txBody>
          <a:bodyPr/>
          <a:lstStyle/>
          <a:p>
            <a:r>
              <a:rPr lang="en-US" b="1" dirty="0">
                <a:solidFill>
                  <a:schemeClr val="bg1"/>
                </a:solidFill>
              </a:rPr>
              <a:t>What is it? </a:t>
            </a:r>
          </a:p>
        </p:txBody>
      </p:sp>
      <p:sp>
        <p:nvSpPr>
          <p:cNvPr id="3" name="Content Placeholder 2">
            <a:extLst>
              <a:ext uri="{FF2B5EF4-FFF2-40B4-BE49-F238E27FC236}">
                <a16:creationId xmlns:a16="http://schemas.microsoft.com/office/drawing/2014/main" id="{45238EDB-1B69-8B40-827D-A074E93F8C7F}"/>
              </a:ext>
            </a:extLst>
          </p:cNvPr>
          <p:cNvSpPr>
            <a:spLocks noGrp="1"/>
          </p:cNvSpPr>
          <p:nvPr>
            <p:ph idx="1"/>
          </p:nvPr>
        </p:nvSpPr>
        <p:spPr>
          <a:xfrm>
            <a:off x="323385" y="1427356"/>
            <a:ext cx="11474605" cy="5065519"/>
          </a:xfrm>
        </p:spPr>
        <p:txBody>
          <a:bodyPr>
            <a:normAutofit fontScale="92500" lnSpcReduction="10000"/>
          </a:bodyPr>
          <a:lstStyle/>
          <a:p>
            <a:pPr marL="0" indent="0">
              <a:buNone/>
            </a:pPr>
            <a:endParaRPr lang="en-GB" dirty="0"/>
          </a:p>
          <a:p>
            <a:pPr marL="514350" indent="-514350">
              <a:buFont typeface="+mj-lt"/>
              <a:buAutoNum type="arabicPeriod"/>
            </a:pPr>
            <a:r>
              <a:rPr lang="en-GB" b="1" dirty="0">
                <a:solidFill>
                  <a:schemeClr val="bg1"/>
                </a:solidFill>
              </a:rPr>
              <a:t>Pick the chronic illness/disability/long term health condition you want to look into. We have three suggestions for you, but youre welcome to pick another! </a:t>
            </a:r>
          </a:p>
          <a:p>
            <a:pPr marL="514350" indent="-514350">
              <a:buAutoNum type="arabicPeriod"/>
            </a:pPr>
            <a:r>
              <a:rPr lang="en-US" b="1" dirty="0">
                <a:solidFill>
                  <a:schemeClr val="bg1"/>
                </a:solidFill>
              </a:rPr>
              <a:t>Begin to do some research! We have provided you with some starting points- both in terms of sources, and questions to look into. Let the research go in a direction that interests you!</a:t>
            </a:r>
          </a:p>
          <a:p>
            <a:pPr marL="514350" indent="-514350">
              <a:buAutoNum type="arabicPeriod"/>
            </a:pPr>
            <a:r>
              <a:rPr lang="en-US" b="1" dirty="0">
                <a:solidFill>
                  <a:schemeClr val="bg1"/>
                </a:solidFill>
              </a:rPr>
              <a:t>Present your findings! We have given you suggestions of how you can do this, but as you will see from the diversity of our suggestions, we want you to do this in whatever way suits you!</a:t>
            </a:r>
          </a:p>
          <a:p>
            <a:pPr marL="514350" indent="-514350">
              <a:buAutoNum type="arabicPeriod"/>
            </a:pPr>
            <a:r>
              <a:rPr lang="en-US" b="1" dirty="0">
                <a:solidFill>
                  <a:schemeClr val="bg1"/>
                </a:solidFill>
              </a:rPr>
              <a:t>Share these! Certainly, we would love to see what you come up with (email us at </a:t>
            </a:r>
            <a:r>
              <a:rPr lang="en-US" b="1" dirty="0">
                <a:solidFill>
                  <a:schemeClr val="bg1"/>
                </a:solidFill>
                <a:hlinkClick r:id="rId2">
                  <a:extLst>
                    <a:ext uri="{A12FA001-AC4F-418D-AE19-62706E023703}">
                      <ahyp:hlinkClr xmlns:ahyp="http://schemas.microsoft.com/office/drawing/2018/hyperlinkcolor" val="tx"/>
                    </a:ext>
                  </a:extLst>
                </a:hlinkClick>
              </a:rPr>
              <a:t>thelunaprojectuk@gmail.com</a:t>
            </a:r>
            <a:r>
              <a:rPr lang="en-US" b="1" dirty="0">
                <a:solidFill>
                  <a:schemeClr val="bg1"/>
                </a:solidFill>
              </a:rPr>
              <a:t>) and we are sure that so would your peers! </a:t>
            </a:r>
          </a:p>
          <a:p>
            <a:pPr marL="514350" indent="-514350">
              <a:buAutoNum type="arabicPeriod"/>
            </a:pPr>
            <a:endParaRPr lang="en-US" b="1" dirty="0">
              <a:solidFill>
                <a:schemeClr val="bg1"/>
              </a:solidFill>
            </a:endParaRPr>
          </a:p>
          <a:p>
            <a:pPr marL="0" indent="0">
              <a:buNone/>
            </a:pPr>
            <a:r>
              <a:rPr lang="en-US" b="1" dirty="0">
                <a:solidFill>
                  <a:schemeClr val="bg1"/>
                </a:solidFill>
              </a:rPr>
              <a:t>So, lets dive in, taking it each of these steps at a time… </a:t>
            </a:r>
          </a:p>
        </p:txBody>
      </p:sp>
      <p:pic>
        <p:nvPicPr>
          <p:cNvPr id="15" name="Picture 14">
            <a:extLst>
              <a:ext uri="{FF2B5EF4-FFF2-40B4-BE49-F238E27FC236}">
                <a16:creationId xmlns:a16="http://schemas.microsoft.com/office/drawing/2014/main" id="{74D04569-712F-8341-8ABE-5AEAA42AE19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3559" y="5909355"/>
            <a:ext cx="1031376" cy="948645"/>
          </a:xfrm>
          <a:prstGeom prst="rect">
            <a:avLst/>
          </a:prstGeom>
        </p:spPr>
      </p:pic>
    </p:spTree>
    <p:extLst>
      <p:ext uri="{BB962C8B-B14F-4D97-AF65-F5344CB8AC3E}">
        <p14:creationId xmlns:p14="http://schemas.microsoft.com/office/powerpoint/2010/main" val="264582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AADA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A5625-BEC1-A64F-A5AD-38192BCB16F5}"/>
              </a:ext>
            </a:extLst>
          </p:cNvPr>
          <p:cNvSpPr>
            <a:spLocks noGrp="1"/>
          </p:cNvSpPr>
          <p:nvPr>
            <p:ph type="title"/>
          </p:nvPr>
        </p:nvSpPr>
        <p:spPr>
          <a:xfrm>
            <a:off x="238539" y="220120"/>
            <a:ext cx="10515600" cy="1325563"/>
          </a:xfrm>
        </p:spPr>
        <p:txBody>
          <a:bodyPr/>
          <a:lstStyle/>
          <a:p>
            <a:r>
              <a:rPr lang="en-US" b="1">
                <a:solidFill>
                  <a:schemeClr val="bg1"/>
                </a:solidFill>
              </a:rPr>
              <a:t>Pick a condition…</a:t>
            </a:r>
            <a:endParaRPr lang="en-US" b="1" dirty="0">
              <a:solidFill>
                <a:schemeClr val="bg1"/>
              </a:solidFill>
            </a:endParaRPr>
          </a:p>
        </p:txBody>
      </p:sp>
      <p:sp>
        <p:nvSpPr>
          <p:cNvPr id="5" name="Rectangle 4">
            <a:extLst>
              <a:ext uri="{FF2B5EF4-FFF2-40B4-BE49-F238E27FC236}">
                <a16:creationId xmlns:a16="http://schemas.microsoft.com/office/drawing/2014/main" id="{DB4516FA-081E-4249-A3CC-E329F1F9FCBF}"/>
              </a:ext>
            </a:extLst>
          </p:cNvPr>
          <p:cNvSpPr/>
          <p:nvPr/>
        </p:nvSpPr>
        <p:spPr>
          <a:xfrm>
            <a:off x="238539" y="1348800"/>
            <a:ext cx="11714922" cy="5509200"/>
          </a:xfrm>
          <a:prstGeom prst="rect">
            <a:avLst/>
          </a:prstGeom>
        </p:spPr>
        <p:txBody>
          <a:bodyPr wrap="square">
            <a:spAutoFit/>
          </a:bodyPr>
          <a:lstStyle/>
          <a:p>
            <a:r>
              <a:rPr lang="en-GB" sz="3200">
                <a:solidFill>
                  <a:srgbClr val="FFFFFF"/>
                </a:solidFill>
              </a:rPr>
              <a:t>We give you the suggestions of..</a:t>
            </a:r>
          </a:p>
          <a:p>
            <a:endParaRPr lang="en-GB" sz="3200" i="0" u="none" strike="noStrike">
              <a:solidFill>
                <a:srgbClr val="FFFFFF"/>
              </a:solidFill>
              <a:effectLst/>
            </a:endParaRPr>
          </a:p>
          <a:p>
            <a:r>
              <a:rPr lang="en-GB" sz="3200" i="0" u="none" strike="noStrike">
                <a:solidFill>
                  <a:srgbClr val="FFFFFF"/>
                </a:solidFill>
                <a:effectLst/>
              </a:rPr>
              <a:t>1. Crohn’s Disease</a:t>
            </a:r>
            <a:endParaRPr lang="en-GB" sz="3200">
              <a:solidFill>
                <a:srgbClr val="FFFFFF"/>
              </a:solidFill>
              <a:effectLst/>
            </a:endParaRPr>
          </a:p>
          <a:p>
            <a:r>
              <a:rPr lang="en-GB" sz="3200" i="0" u="none" strike="noStrike">
                <a:solidFill>
                  <a:srgbClr val="FFFFFF"/>
                </a:solidFill>
                <a:effectLst/>
              </a:rPr>
              <a:t>2. OCD</a:t>
            </a:r>
            <a:endParaRPr lang="en-GB" sz="3200">
              <a:solidFill>
                <a:srgbClr val="FFFFFF"/>
              </a:solidFill>
              <a:effectLst/>
            </a:endParaRPr>
          </a:p>
          <a:p>
            <a:r>
              <a:rPr lang="en-GB" sz="3200" i="0" u="none" strike="noStrike">
                <a:solidFill>
                  <a:srgbClr val="FFFFFF"/>
                </a:solidFill>
                <a:effectLst/>
              </a:rPr>
              <a:t>3. Epilepsy</a:t>
            </a:r>
          </a:p>
          <a:p>
            <a:endParaRPr lang="en-GB" sz="3200">
              <a:solidFill>
                <a:srgbClr val="FFFFFF"/>
              </a:solidFill>
              <a:effectLst/>
            </a:endParaRPr>
          </a:p>
          <a:p>
            <a:r>
              <a:rPr lang="en-GB" sz="3200" i="0" u="none" strike="noStrike">
                <a:solidFill>
                  <a:srgbClr val="FFFFFF"/>
                </a:solidFill>
                <a:effectLst/>
              </a:rPr>
              <a:t>Or, to pick any chronic illness/disability/long term health condition that interests you! </a:t>
            </a:r>
          </a:p>
          <a:p>
            <a:endParaRPr lang="en-GB" sz="3200">
              <a:solidFill>
                <a:srgbClr val="FFFFFF"/>
              </a:solidFill>
              <a:effectLst/>
            </a:endParaRPr>
          </a:p>
          <a:p>
            <a:r>
              <a:rPr lang="en-GB" sz="3200" i="0" u="none" strike="noStrike">
                <a:solidFill>
                  <a:srgbClr val="FFFFFF"/>
                </a:solidFill>
                <a:effectLst/>
              </a:rPr>
              <a:t>There are “reading lists” for each of these at the end of the power point!</a:t>
            </a:r>
            <a:endParaRPr lang="en-GB" sz="3200" dirty="0">
              <a:solidFill>
                <a:srgbClr val="FFFFFF"/>
              </a:solidFill>
              <a:effectLst/>
            </a:endParaRPr>
          </a:p>
        </p:txBody>
      </p:sp>
      <p:pic>
        <p:nvPicPr>
          <p:cNvPr id="6" name="Picture 5">
            <a:extLst>
              <a:ext uri="{FF2B5EF4-FFF2-40B4-BE49-F238E27FC236}">
                <a16:creationId xmlns:a16="http://schemas.microsoft.com/office/drawing/2014/main" id="{ED16CCCF-1565-B044-873B-2380406313F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3559" y="5909355"/>
            <a:ext cx="1031376" cy="948645"/>
          </a:xfrm>
          <a:prstGeom prst="rect">
            <a:avLst/>
          </a:prstGeom>
        </p:spPr>
      </p:pic>
    </p:spTree>
    <p:extLst>
      <p:ext uri="{BB962C8B-B14F-4D97-AF65-F5344CB8AC3E}">
        <p14:creationId xmlns:p14="http://schemas.microsoft.com/office/powerpoint/2010/main" val="81347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961AD"/>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E72260-5CCE-2342-B90A-C70EA83774AB}"/>
              </a:ext>
            </a:extLst>
          </p:cNvPr>
          <p:cNvPicPr>
            <a:picLocks noChangeAspect="1"/>
          </p:cNvPicPr>
          <p:nvPr/>
        </p:nvPicPr>
        <p:blipFill>
          <a:blip r:embed="rId2"/>
          <a:stretch>
            <a:fillRect/>
          </a:stretch>
        </p:blipFill>
        <p:spPr>
          <a:xfrm>
            <a:off x="6379760" y="674209"/>
            <a:ext cx="5203655" cy="5203655"/>
          </a:xfrm>
          <a:prstGeom prst="rect">
            <a:avLst/>
          </a:prstGeom>
        </p:spPr>
      </p:pic>
      <p:pic>
        <p:nvPicPr>
          <p:cNvPr id="4" name="Picture 3">
            <a:extLst>
              <a:ext uri="{FF2B5EF4-FFF2-40B4-BE49-F238E27FC236}">
                <a16:creationId xmlns:a16="http://schemas.microsoft.com/office/drawing/2014/main" id="{F846B2E8-AE1A-CE4C-8A57-D5E7BC4EC18D}"/>
              </a:ext>
            </a:extLst>
          </p:cNvPr>
          <p:cNvPicPr>
            <a:picLocks noChangeAspect="1"/>
          </p:cNvPicPr>
          <p:nvPr/>
        </p:nvPicPr>
        <p:blipFill>
          <a:blip r:embed="rId3"/>
          <a:stretch>
            <a:fillRect/>
          </a:stretch>
        </p:blipFill>
        <p:spPr>
          <a:xfrm>
            <a:off x="310733" y="674209"/>
            <a:ext cx="5757474" cy="5757474"/>
          </a:xfrm>
          <a:prstGeom prst="rect">
            <a:avLst/>
          </a:prstGeom>
        </p:spPr>
      </p:pic>
      <p:sp>
        <p:nvSpPr>
          <p:cNvPr id="2" name="Title 1">
            <a:extLst>
              <a:ext uri="{FF2B5EF4-FFF2-40B4-BE49-F238E27FC236}">
                <a16:creationId xmlns:a16="http://schemas.microsoft.com/office/drawing/2014/main" id="{0076D4D6-8359-254A-917E-7197FBC00FD0}"/>
              </a:ext>
            </a:extLst>
          </p:cNvPr>
          <p:cNvSpPr>
            <a:spLocks noGrp="1"/>
          </p:cNvSpPr>
          <p:nvPr>
            <p:ph type="title"/>
          </p:nvPr>
        </p:nvSpPr>
        <p:spPr>
          <a:xfrm>
            <a:off x="1379368" y="276908"/>
            <a:ext cx="10515600" cy="794602"/>
          </a:xfrm>
        </p:spPr>
        <p:txBody>
          <a:bodyPr>
            <a:normAutofit fontScale="90000"/>
          </a:bodyPr>
          <a:lstStyle/>
          <a:p>
            <a:r>
              <a:rPr lang="en-GB" b="1" dirty="0">
                <a:solidFill>
                  <a:schemeClr val="bg1"/>
                </a:solidFill>
              </a:rPr>
              <a:t>Questions to start your research off with…</a:t>
            </a:r>
            <a:br>
              <a:rPr lang="en-GB" b="1" dirty="0">
                <a:solidFill>
                  <a:schemeClr val="bg1"/>
                </a:solidFill>
                <a:effectLst/>
              </a:rPr>
            </a:br>
            <a:endParaRPr lang="en-US" b="1" dirty="0">
              <a:solidFill>
                <a:schemeClr val="bg1"/>
              </a:solidFill>
            </a:endParaRPr>
          </a:p>
        </p:txBody>
      </p:sp>
      <p:sp>
        <p:nvSpPr>
          <p:cNvPr id="3" name="Content Placeholder 2">
            <a:extLst>
              <a:ext uri="{FF2B5EF4-FFF2-40B4-BE49-F238E27FC236}">
                <a16:creationId xmlns:a16="http://schemas.microsoft.com/office/drawing/2014/main" id="{E05379AA-EB14-CE41-91BE-453E9E4A99C8}"/>
              </a:ext>
            </a:extLst>
          </p:cNvPr>
          <p:cNvSpPr>
            <a:spLocks noGrp="1"/>
          </p:cNvSpPr>
          <p:nvPr>
            <p:ph idx="1"/>
          </p:nvPr>
        </p:nvSpPr>
        <p:spPr>
          <a:xfrm>
            <a:off x="864553" y="5369612"/>
            <a:ext cx="11030415" cy="1488388"/>
          </a:xfrm>
        </p:spPr>
        <p:txBody>
          <a:bodyPr>
            <a:normAutofit fontScale="92500"/>
          </a:bodyPr>
          <a:lstStyle/>
          <a:p>
            <a:pPr marL="0" indent="0">
              <a:buNone/>
            </a:pPr>
            <a:endParaRPr lang="en-US" dirty="0"/>
          </a:p>
          <a:p>
            <a:pPr marL="0" indent="0">
              <a:buNone/>
            </a:pPr>
            <a:r>
              <a:rPr lang="en-US" b="1" dirty="0">
                <a:solidFill>
                  <a:schemeClr val="bg1"/>
                </a:solidFill>
              </a:rPr>
              <a:t>We would suggest that you start broad- have a little look into all of them and then work out which aspects interest you, and then really focus in on those. </a:t>
            </a:r>
          </a:p>
        </p:txBody>
      </p:sp>
      <p:pic>
        <p:nvPicPr>
          <p:cNvPr id="6" name="Picture 5">
            <a:extLst>
              <a:ext uri="{FF2B5EF4-FFF2-40B4-BE49-F238E27FC236}">
                <a16:creationId xmlns:a16="http://schemas.microsoft.com/office/drawing/2014/main" id="{89BA28B3-5ED0-B24E-B160-8204C656EF6E}"/>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7727" y="31491"/>
            <a:ext cx="1031376" cy="948645"/>
          </a:xfrm>
          <a:prstGeom prst="rect">
            <a:avLst/>
          </a:prstGeom>
        </p:spPr>
      </p:pic>
    </p:spTree>
    <p:extLst>
      <p:ext uri="{BB962C8B-B14F-4D97-AF65-F5344CB8AC3E}">
        <p14:creationId xmlns:p14="http://schemas.microsoft.com/office/powerpoint/2010/main" val="1110678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B7AA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C286-E27F-2046-AB1B-B5ACCE72D59E}"/>
              </a:ext>
            </a:extLst>
          </p:cNvPr>
          <p:cNvSpPr>
            <a:spLocks noGrp="1"/>
          </p:cNvSpPr>
          <p:nvPr>
            <p:ph type="title"/>
          </p:nvPr>
        </p:nvSpPr>
        <p:spPr>
          <a:xfrm>
            <a:off x="0" y="-89062"/>
            <a:ext cx="11589026" cy="1853771"/>
          </a:xfrm>
        </p:spPr>
        <p:txBody>
          <a:bodyPr/>
          <a:lstStyle/>
          <a:p>
            <a:r>
              <a:rPr lang="en-US" b="1" u="sng" dirty="0">
                <a:solidFill>
                  <a:schemeClr val="bg1"/>
                </a:solidFill>
              </a:rPr>
              <a:t>How should you present you research?</a:t>
            </a:r>
          </a:p>
        </p:txBody>
      </p:sp>
      <p:sp>
        <p:nvSpPr>
          <p:cNvPr id="5" name="Title 1">
            <a:extLst>
              <a:ext uri="{FF2B5EF4-FFF2-40B4-BE49-F238E27FC236}">
                <a16:creationId xmlns:a16="http://schemas.microsoft.com/office/drawing/2014/main" id="{A99793CF-B4E0-D941-91AF-13F6B9150DDD}"/>
              </a:ext>
            </a:extLst>
          </p:cNvPr>
          <p:cNvSpPr txBox="1">
            <a:spLocks/>
          </p:cNvSpPr>
          <p:nvPr/>
        </p:nvSpPr>
        <p:spPr>
          <a:xfrm>
            <a:off x="8822336" y="2924609"/>
            <a:ext cx="3784060" cy="7127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Storyboards</a:t>
            </a:r>
          </a:p>
        </p:txBody>
      </p:sp>
      <p:sp>
        <p:nvSpPr>
          <p:cNvPr id="8" name="Title 1">
            <a:extLst>
              <a:ext uri="{FF2B5EF4-FFF2-40B4-BE49-F238E27FC236}">
                <a16:creationId xmlns:a16="http://schemas.microsoft.com/office/drawing/2014/main" id="{9AD91C78-3696-BE45-9B30-4AE6B5E3C369}"/>
              </a:ext>
            </a:extLst>
          </p:cNvPr>
          <p:cNvSpPr txBox="1">
            <a:spLocks/>
          </p:cNvSpPr>
          <p:nvPr/>
        </p:nvSpPr>
        <p:spPr>
          <a:xfrm>
            <a:off x="2366274" y="3845196"/>
            <a:ext cx="4693188" cy="71448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Make a short documentary </a:t>
            </a:r>
          </a:p>
        </p:txBody>
      </p:sp>
      <p:sp>
        <p:nvSpPr>
          <p:cNvPr id="9" name="Title 1">
            <a:extLst>
              <a:ext uri="{FF2B5EF4-FFF2-40B4-BE49-F238E27FC236}">
                <a16:creationId xmlns:a16="http://schemas.microsoft.com/office/drawing/2014/main" id="{28FDBD64-67B2-4947-AB17-FB508656C58E}"/>
              </a:ext>
            </a:extLst>
          </p:cNvPr>
          <p:cNvSpPr txBox="1">
            <a:spLocks/>
          </p:cNvSpPr>
          <p:nvPr/>
        </p:nvSpPr>
        <p:spPr>
          <a:xfrm>
            <a:off x="89824" y="3280979"/>
            <a:ext cx="3659647" cy="503018"/>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Make an information leaflet </a:t>
            </a:r>
          </a:p>
        </p:txBody>
      </p:sp>
      <p:sp>
        <p:nvSpPr>
          <p:cNvPr id="10" name="Title 1">
            <a:extLst>
              <a:ext uri="{FF2B5EF4-FFF2-40B4-BE49-F238E27FC236}">
                <a16:creationId xmlns:a16="http://schemas.microsoft.com/office/drawing/2014/main" id="{E8594085-358A-FF40-BD6C-A95A7D796551}"/>
              </a:ext>
            </a:extLst>
          </p:cNvPr>
          <p:cNvSpPr txBox="1">
            <a:spLocks/>
          </p:cNvSpPr>
          <p:nvPr/>
        </p:nvSpPr>
        <p:spPr>
          <a:xfrm>
            <a:off x="3043285" y="4985393"/>
            <a:ext cx="3900325" cy="50791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Presentation </a:t>
            </a:r>
          </a:p>
        </p:txBody>
      </p:sp>
      <p:sp>
        <p:nvSpPr>
          <p:cNvPr id="11" name="Title 1">
            <a:extLst>
              <a:ext uri="{FF2B5EF4-FFF2-40B4-BE49-F238E27FC236}">
                <a16:creationId xmlns:a16="http://schemas.microsoft.com/office/drawing/2014/main" id="{10FA9863-5FA5-AC46-B841-FFD58D775DCD}"/>
              </a:ext>
            </a:extLst>
          </p:cNvPr>
          <p:cNvSpPr txBox="1">
            <a:spLocks/>
          </p:cNvSpPr>
          <p:nvPr/>
        </p:nvSpPr>
        <p:spPr>
          <a:xfrm>
            <a:off x="9373601" y="1186011"/>
            <a:ext cx="3624470" cy="408905"/>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Newspaper Article  </a:t>
            </a:r>
          </a:p>
        </p:txBody>
      </p:sp>
      <p:sp>
        <p:nvSpPr>
          <p:cNvPr id="12" name="Title 1">
            <a:extLst>
              <a:ext uri="{FF2B5EF4-FFF2-40B4-BE49-F238E27FC236}">
                <a16:creationId xmlns:a16="http://schemas.microsoft.com/office/drawing/2014/main" id="{F724AA0A-F71F-CE4F-8AF0-1AFB2A85B5A8}"/>
              </a:ext>
            </a:extLst>
          </p:cNvPr>
          <p:cNvSpPr txBox="1">
            <a:spLocks/>
          </p:cNvSpPr>
          <p:nvPr/>
        </p:nvSpPr>
        <p:spPr>
          <a:xfrm>
            <a:off x="514306" y="2270187"/>
            <a:ext cx="3784060" cy="476899"/>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Scientific Journal Article  </a:t>
            </a:r>
          </a:p>
        </p:txBody>
      </p:sp>
      <p:sp>
        <p:nvSpPr>
          <p:cNvPr id="13" name="Title 1">
            <a:extLst>
              <a:ext uri="{FF2B5EF4-FFF2-40B4-BE49-F238E27FC236}">
                <a16:creationId xmlns:a16="http://schemas.microsoft.com/office/drawing/2014/main" id="{63B86FD5-5687-4042-88AA-A42D28C22BA5}"/>
              </a:ext>
            </a:extLst>
          </p:cNvPr>
          <p:cNvSpPr txBox="1">
            <a:spLocks/>
          </p:cNvSpPr>
          <p:nvPr/>
        </p:nvSpPr>
        <p:spPr>
          <a:xfrm>
            <a:off x="1804257" y="6209101"/>
            <a:ext cx="3642081" cy="387857"/>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Make a Fact file </a:t>
            </a:r>
          </a:p>
        </p:txBody>
      </p:sp>
      <p:sp>
        <p:nvSpPr>
          <p:cNvPr id="14" name="Title 1">
            <a:extLst>
              <a:ext uri="{FF2B5EF4-FFF2-40B4-BE49-F238E27FC236}">
                <a16:creationId xmlns:a16="http://schemas.microsoft.com/office/drawing/2014/main" id="{2495D42C-CEE5-9441-8E04-1A8F84A2564E}"/>
              </a:ext>
            </a:extLst>
          </p:cNvPr>
          <p:cNvSpPr txBox="1">
            <a:spLocks/>
          </p:cNvSpPr>
          <p:nvPr/>
        </p:nvSpPr>
        <p:spPr>
          <a:xfrm>
            <a:off x="5038277" y="2782771"/>
            <a:ext cx="3784059" cy="542740"/>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Write an Essay  </a:t>
            </a:r>
          </a:p>
        </p:txBody>
      </p:sp>
      <p:sp>
        <p:nvSpPr>
          <p:cNvPr id="15" name="Title 1">
            <a:extLst>
              <a:ext uri="{FF2B5EF4-FFF2-40B4-BE49-F238E27FC236}">
                <a16:creationId xmlns:a16="http://schemas.microsoft.com/office/drawing/2014/main" id="{F93EDA83-E123-0745-9B33-6E323F2C6E7B}"/>
              </a:ext>
            </a:extLst>
          </p:cNvPr>
          <p:cNvSpPr txBox="1">
            <a:spLocks/>
          </p:cNvSpPr>
          <p:nvPr/>
        </p:nvSpPr>
        <p:spPr>
          <a:xfrm>
            <a:off x="6930306" y="1753156"/>
            <a:ext cx="3784060" cy="440311"/>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Write a report  </a:t>
            </a:r>
          </a:p>
        </p:txBody>
      </p:sp>
      <p:sp>
        <p:nvSpPr>
          <p:cNvPr id="16" name="Title 1">
            <a:extLst>
              <a:ext uri="{FF2B5EF4-FFF2-40B4-BE49-F238E27FC236}">
                <a16:creationId xmlns:a16="http://schemas.microsoft.com/office/drawing/2014/main" id="{5D2A4726-0EA7-0348-8E50-A9844971B831}"/>
              </a:ext>
            </a:extLst>
          </p:cNvPr>
          <p:cNvSpPr txBox="1">
            <a:spLocks/>
          </p:cNvSpPr>
          <p:nvPr/>
        </p:nvSpPr>
        <p:spPr>
          <a:xfrm>
            <a:off x="107326" y="4794953"/>
            <a:ext cx="3642080" cy="50791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Make a poster </a:t>
            </a:r>
          </a:p>
        </p:txBody>
      </p:sp>
      <p:sp>
        <p:nvSpPr>
          <p:cNvPr id="17" name="Title 1">
            <a:extLst>
              <a:ext uri="{FF2B5EF4-FFF2-40B4-BE49-F238E27FC236}">
                <a16:creationId xmlns:a16="http://schemas.microsoft.com/office/drawing/2014/main" id="{5CA28721-164B-954B-A841-DD92CF36E269}"/>
              </a:ext>
            </a:extLst>
          </p:cNvPr>
          <p:cNvSpPr txBox="1">
            <a:spLocks/>
          </p:cNvSpPr>
          <p:nvPr/>
        </p:nvSpPr>
        <p:spPr>
          <a:xfrm>
            <a:off x="6237488" y="4492622"/>
            <a:ext cx="5169696" cy="631845"/>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Make an explanatory comic strip cartoon </a:t>
            </a:r>
          </a:p>
        </p:txBody>
      </p:sp>
      <p:sp>
        <p:nvSpPr>
          <p:cNvPr id="18" name="Title 1">
            <a:extLst>
              <a:ext uri="{FF2B5EF4-FFF2-40B4-BE49-F238E27FC236}">
                <a16:creationId xmlns:a16="http://schemas.microsoft.com/office/drawing/2014/main" id="{86DB0A6A-D529-A148-AC76-FB1C72294FFC}"/>
              </a:ext>
            </a:extLst>
          </p:cNvPr>
          <p:cNvSpPr txBox="1">
            <a:spLocks/>
          </p:cNvSpPr>
          <p:nvPr/>
        </p:nvSpPr>
        <p:spPr>
          <a:xfrm>
            <a:off x="5589540" y="5401075"/>
            <a:ext cx="7568123" cy="16971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a:solidFill>
                  <a:schemeClr val="bg1"/>
                </a:solidFill>
              </a:rPr>
              <a:t>… really, however you want!  </a:t>
            </a:r>
          </a:p>
        </p:txBody>
      </p:sp>
      <p:pic>
        <p:nvPicPr>
          <p:cNvPr id="19" name="Picture 18">
            <a:extLst>
              <a:ext uri="{FF2B5EF4-FFF2-40B4-BE49-F238E27FC236}">
                <a16:creationId xmlns:a16="http://schemas.microsoft.com/office/drawing/2014/main" id="{4D5AEDAC-D9E7-5747-9D9E-BA818B5D84A4}"/>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5442" y="5909355"/>
            <a:ext cx="1031376" cy="948645"/>
          </a:xfrm>
          <a:prstGeom prst="rect">
            <a:avLst/>
          </a:prstGeom>
        </p:spPr>
      </p:pic>
    </p:spTree>
    <p:extLst>
      <p:ext uri="{BB962C8B-B14F-4D97-AF65-F5344CB8AC3E}">
        <p14:creationId xmlns:p14="http://schemas.microsoft.com/office/powerpoint/2010/main" val="3785111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C30A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C0E1E-F5CA-A640-95A3-76FBA9128C2D}"/>
              </a:ext>
            </a:extLst>
          </p:cNvPr>
          <p:cNvSpPr>
            <a:spLocks noGrp="1"/>
          </p:cNvSpPr>
          <p:nvPr>
            <p:ph type="title"/>
          </p:nvPr>
        </p:nvSpPr>
        <p:spPr>
          <a:xfrm>
            <a:off x="838200" y="1120499"/>
            <a:ext cx="10515600" cy="1325563"/>
          </a:xfrm>
        </p:spPr>
        <p:txBody>
          <a:bodyPr/>
          <a:lstStyle/>
          <a:p>
            <a:r>
              <a:rPr lang="en-US" b="1" dirty="0">
                <a:solidFill>
                  <a:schemeClr val="bg1"/>
                </a:solidFill>
              </a:rPr>
              <a:t>Finally, share what you have created!</a:t>
            </a:r>
          </a:p>
        </p:txBody>
      </p:sp>
      <p:sp>
        <p:nvSpPr>
          <p:cNvPr id="3" name="Content Placeholder 2">
            <a:extLst>
              <a:ext uri="{FF2B5EF4-FFF2-40B4-BE49-F238E27FC236}">
                <a16:creationId xmlns:a16="http://schemas.microsoft.com/office/drawing/2014/main" id="{F77ACE85-AF7E-C74A-885E-85E06B396157}"/>
              </a:ext>
            </a:extLst>
          </p:cNvPr>
          <p:cNvSpPr>
            <a:spLocks noGrp="1"/>
          </p:cNvSpPr>
          <p:nvPr>
            <p:ph idx="1"/>
          </p:nvPr>
        </p:nvSpPr>
        <p:spPr>
          <a:xfrm>
            <a:off x="838200" y="2766218"/>
            <a:ext cx="10515600" cy="1325563"/>
          </a:xfrm>
        </p:spPr>
        <p:txBody>
          <a:bodyPr/>
          <a:lstStyle/>
          <a:p>
            <a:pPr marL="0" indent="0">
              <a:buNone/>
            </a:pPr>
            <a:r>
              <a:rPr lang="en-US" dirty="0">
                <a:solidFill>
                  <a:schemeClr val="bg1"/>
                </a:solidFill>
              </a:rPr>
              <a:t>Certainly, we would love to see what you come up with (email us at </a:t>
            </a:r>
            <a:r>
              <a:rPr lang="en-US" dirty="0">
                <a:solidFill>
                  <a:schemeClr val="bg1"/>
                </a:solidFill>
                <a:hlinkClick r:id="rId2">
                  <a:extLst>
                    <a:ext uri="{A12FA001-AC4F-418D-AE19-62706E023703}">
                      <ahyp:hlinkClr xmlns:ahyp="http://schemas.microsoft.com/office/drawing/2018/hyperlinkcolor" val="tx"/>
                    </a:ext>
                  </a:extLst>
                </a:hlinkClick>
              </a:rPr>
              <a:t>thelunaprojectuk@gmail.com</a:t>
            </a:r>
            <a:r>
              <a:rPr lang="en-US" dirty="0">
                <a:solidFill>
                  <a:schemeClr val="bg1"/>
                </a:solidFill>
              </a:rPr>
              <a:t> or send them to us on social media) and we are sure that so would your peers! </a:t>
            </a:r>
          </a:p>
          <a:p>
            <a:endParaRPr lang="en-US" dirty="0"/>
          </a:p>
        </p:txBody>
      </p:sp>
      <p:pic>
        <p:nvPicPr>
          <p:cNvPr id="4" name="Picture 3">
            <a:extLst>
              <a:ext uri="{FF2B5EF4-FFF2-40B4-BE49-F238E27FC236}">
                <a16:creationId xmlns:a16="http://schemas.microsoft.com/office/drawing/2014/main" id="{9013B527-3FBB-C748-9E1E-136602289AA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0395857" y="5295213"/>
            <a:ext cx="1699078" cy="1562788"/>
          </a:xfrm>
          <a:prstGeom prst="rect">
            <a:avLst/>
          </a:prstGeom>
        </p:spPr>
      </p:pic>
    </p:spTree>
    <p:extLst>
      <p:ext uri="{BB962C8B-B14F-4D97-AF65-F5344CB8AC3E}">
        <p14:creationId xmlns:p14="http://schemas.microsoft.com/office/powerpoint/2010/main" val="284922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7D057-02B4-E441-A0A8-227DD42F79EB}"/>
              </a:ext>
            </a:extLst>
          </p:cNvPr>
          <p:cNvSpPr>
            <a:spLocks noGrp="1"/>
          </p:cNvSpPr>
          <p:nvPr>
            <p:ph type="title"/>
          </p:nvPr>
        </p:nvSpPr>
        <p:spPr>
          <a:xfrm>
            <a:off x="207479" y="357187"/>
            <a:ext cx="7391400" cy="1325563"/>
          </a:xfrm>
        </p:spPr>
        <p:txBody>
          <a:bodyPr/>
          <a:lstStyle/>
          <a:p>
            <a:r>
              <a:rPr lang="en-GB" b="1" dirty="0"/>
              <a:t>Suggestion #1: Crohn's Disease</a:t>
            </a:r>
            <a:r>
              <a:rPr lang="en-GB" dirty="0"/>
              <a:t>:</a:t>
            </a:r>
            <a:endParaRPr lang="en-US" dirty="0"/>
          </a:p>
        </p:txBody>
      </p:sp>
      <p:sp>
        <p:nvSpPr>
          <p:cNvPr id="3" name="Content Placeholder 2">
            <a:extLst>
              <a:ext uri="{FF2B5EF4-FFF2-40B4-BE49-F238E27FC236}">
                <a16:creationId xmlns:a16="http://schemas.microsoft.com/office/drawing/2014/main" id="{EA0CA133-1BD6-2844-8C2A-5D93ED79AD60}"/>
              </a:ext>
            </a:extLst>
          </p:cNvPr>
          <p:cNvSpPr>
            <a:spLocks noGrp="1"/>
          </p:cNvSpPr>
          <p:nvPr>
            <p:ph idx="1"/>
          </p:nvPr>
        </p:nvSpPr>
        <p:spPr>
          <a:xfrm>
            <a:off x="538162" y="1825625"/>
            <a:ext cx="10877550" cy="4532313"/>
          </a:xfrm>
        </p:spPr>
        <p:txBody>
          <a:bodyPr>
            <a:normAutofit fontScale="62500" lnSpcReduction="20000"/>
          </a:bodyPr>
          <a:lstStyle/>
          <a:p>
            <a:pPr marL="0" indent="0">
              <a:buNone/>
            </a:pPr>
            <a:r>
              <a:rPr lang="en-GB" b="1" dirty="0"/>
              <a:t>Some places to start your research…</a:t>
            </a:r>
            <a:endParaRPr lang="en-GB" dirty="0"/>
          </a:p>
          <a:p>
            <a:pPr lvl="0"/>
            <a:r>
              <a:rPr lang="en-GB" dirty="0"/>
              <a:t>The UK Charity “Crohn’s and Colitis UK” </a:t>
            </a:r>
            <a:r>
              <a:rPr lang="en-GB" u="sng" dirty="0">
                <a:hlinkClick r:id="rId2"/>
              </a:rPr>
              <a:t>https://www.crohnsandcolitis.org.uk/</a:t>
            </a:r>
            <a:r>
              <a:rPr lang="en-GB" dirty="0"/>
              <a:t>. They also have an Instagram @</a:t>
            </a:r>
            <a:r>
              <a:rPr lang="en-GB" dirty="0" err="1"/>
              <a:t>crohnsandcolitisuk</a:t>
            </a:r>
            <a:r>
              <a:rPr lang="en-GB" dirty="0"/>
              <a:t>. This is great for a general overview and for the people side of things.</a:t>
            </a:r>
          </a:p>
          <a:p>
            <a:pPr lvl="0"/>
            <a:r>
              <a:rPr lang="en-GB" dirty="0"/>
              <a:t>The NHS’s information page on Crohn’s Disease </a:t>
            </a:r>
            <a:r>
              <a:rPr lang="en-GB" u="sng" dirty="0">
                <a:hlinkClick r:id="rId3"/>
              </a:rPr>
              <a:t>https://www.nhs.uk/conditions/crohns-disease/</a:t>
            </a:r>
            <a:r>
              <a:rPr lang="en-GB" dirty="0"/>
              <a:t> </a:t>
            </a:r>
          </a:p>
          <a:p>
            <a:pPr lvl="0"/>
            <a:r>
              <a:rPr lang="en-GB" dirty="0"/>
              <a:t>The site “Osmosis” is geared towards supporting science and healthcare students in understanding different conditions. This is a really good video they have on the scientific side of Crohn’s. </a:t>
            </a:r>
            <a:r>
              <a:rPr lang="en-GB" u="sng" dirty="0">
                <a:hlinkClick r:id="rId4"/>
              </a:rPr>
              <a:t>https://www.osmosis.org/learn/Crohn's_disease</a:t>
            </a:r>
            <a:r>
              <a:rPr lang="en-GB" dirty="0"/>
              <a:t> </a:t>
            </a:r>
          </a:p>
          <a:p>
            <a:pPr marL="0" indent="0">
              <a:buNone/>
            </a:pPr>
            <a:endParaRPr lang="en-GB" b="1" dirty="0"/>
          </a:p>
          <a:p>
            <a:pPr marL="0" indent="0">
              <a:buNone/>
            </a:pPr>
            <a:r>
              <a:rPr lang="en-GB" b="1" dirty="0"/>
              <a:t>Here are some of our blog posts that give an insight into what it is like to live with Crohn's… </a:t>
            </a:r>
            <a:endParaRPr lang="en-GB" dirty="0"/>
          </a:p>
          <a:p>
            <a:pPr lvl="0"/>
            <a:r>
              <a:rPr lang="en-GB" dirty="0"/>
              <a:t>“Living With Crohn's Disease” by Emma Illingworth </a:t>
            </a:r>
            <a:r>
              <a:rPr lang="en-GB" u="sng" dirty="0">
                <a:hlinkClick r:id="rId5"/>
              </a:rPr>
              <a:t>http://onestepatatime.family.blog/2020/01/03/living-with-crohns-disease/</a:t>
            </a:r>
            <a:r>
              <a:rPr lang="en-GB" dirty="0"/>
              <a:t> </a:t>
            </a:r>
          </a:p>
          <a:p>
            <a:pPr lvl="0"/>
            <a:r>
              <a:rPr lang="en-GB" dirty="0"/>
              <a:t>“I’m embarrassed” by Ella Crossley </a:t>
            </a:r>
            <a:r>
              <a:rPr lang="en-GB" u="sng" dirty="0">
                <a:hlinkClick r:id="rId6"/>
              </a:rPr>
              <a:t>http://onestepatatime.family.blog/2020/01/14/i-am-embarrassed/</a:t>
            </a:r>
            <a:r>
              <a:rPr lang="en-GB" dirty="0"/>
              <a:t> </a:t>
            </a:r>
          </a:p>
          <a:p>
            <a:pPr lvl="0"/>
            <a:r>
              <a:rPr lang="en-GB" dirty="0"/>
              <a:t>“IBD: A siblings perspective” by Isobel Crossley </a:t>
            </a:r>
            <a:r>
              <a:rPr lang="en-GB" u="sng" dirty="0">
                <a:hlinkClick r:id="rId7"/>
              </a:rPr>
              <a:t>http://onestepatatime.family.blog/2020/01/16/ibd-a-siblings-perspective/</a:t>
            </a:r>
            <a:r>
              <a:rPr lang="en-GB" dirty="0"/>
              <a:t> </a:t>
            </a:r>
          </a:p>
          <a:p>
            <a:pPr lvl="0"/>
            <a:r>
              <a:rPr lang="en-GB" dirty="0"/>
              <a:t>“Lockdown Conversations: Ableism, Eating Disorders, and Crohn’s“ by Emma Illingworth </a:t>
            </a:r>
            <a:r>
              <a:rPr lang="en-GB" u="sng" dirty="0">
                <a:hlinkClick r:id="rId8"/>
              </a:rPr>
              <a:t>http://onestepatatime.family.blog/2020/05/18/lockdown-conversations-ableism-eating-disorders-and-crohns/</a:t>
            </a:r>
            <a:r>
              <a:rPr lang="en-GB" dirty="0"/>
              <a:t> </a:t>
            </a:r>
          </a:p>
        </p:txBody>
      </p:sp>
      <p:pic>
        <p:nvPicPr>
          <p:cNvPr id="4" name="Picture 3">
            <a:extLst>
              <a:ext uri="{FF2B5EF4-FFF2-40B4-BE49-F238E27FC236}">
                <a16:creationId xmlns:a16="http://schemas.microsoft.com/office/drawing/2014/main" id="{6EEAE0ED-EF83-AB4E-B133-EAC7B498B82F}"/>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3559" y="5909355"/>
            <a:ext cx="1031376" cy="948645"/>
          </a:xfrm>
          <a:prstGeom prst="rect">
            <a:avLst/>
          </a:prstGeom>
        </p:spPr>
      </p:pic>
    </p:spTree>
    <p:extLst>
      <p:ext uri="{BB962C8B-B14F-4D97-AF65-F5344CB8AC3E}">
        <p14:creationId xmlns:p14="http://schemas.microsoft.com/office/powerpoint/2010/main" val="302879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186C-60F4-3C4D-B7E0-BEEB1797A81C}"/>
              </a:ext>
            </a:extLst>
          </p:cNvPr>
          <p:cNvSpPr>
            <a:spLocks noGrp="1"/>
          </p:cNvSpPr>
          <p:nvPr>
            <p:ph type="title"/>
          </p:nvPr>
        </p:nvSpPr>
        <p:spPr>
          <a:xfrm>
            <a:off x="341243" y="836888"/>
            <a:ext cx="5257800" cy="988737"/>
          </a:xfrm>
        </p:spPr>
        <p:txBody>
          <a:bodyPr>
            <a:normAutofit fontScale="90000"/>
          </a:bodyPr>
          <a:lstStyle/>
          <a:p>
            <a:r>
              <a:rPr lang="en-GB" b="1" dirty="0"/>
              <a:t>Suggestion #2: OCD</a:t>
            </a:r>
            <a:br>
              <a:rPr lang="en-GB" b="0" dirty="0">
                <a:effectLst/>
              </a:rPr>
            </a:br>
            <a:br>
              <a:rPr lang="en-GB" dirty="0"/>
            </a:br>
            <a:endParaRPr lang="en-US" dirty="0"/>
          </a:p>
        </p:txBody>
      </p:sp>
      <p:sp>
        <p:nvSpPr>
          <p:cNvPr id="3" name="Content Placeholder 2">
            <a:extLst>
              <a:ext uri="{FF2B5EF4-FFF2-40B4-BE49-F238E27FC236}">
                <a16:creationId xmlns:a16="http://schemas.microsoft.com/office/drawing/2014/main" id="{1F8ACCC4-8AA6-D249-9C17-F535FFC5F925}"/>
              </a:ext>
            </a:extLst>
          </p:cNvPr>
          <p:cNvSpPr>
            <a:spLocks noGrp="1"/>
          </p:cNvSpPr>
          <p:nvPr>
            <p:ph idx="1"/>
          </p:nvPr>
        </p:nvSpPr>
        <p:spPr>
          <a:xfrm>
            <a:off x="341243" y="1628775"/>
            <a:ext cx="11012557" cy="4548188"/>
          </a:xfrm>
        </p:spPr>
        <p:txBody>
          <a:bodyPr>
            <a:normAutofit fontScale="70000" lnSpcReduction="20000"/>
          </a:bodyPr>
          <a:lstStyle/>
          <a:p>
            <a:pPr marL="0" indent="0">
              <a:buNone/>
            </a:pPr>
            <a:r>
              <a:rPr lang="en-US" b="1" dirty="0"/>
              <a:t>Some places to start your research… </a:t>
            </a:r>
            <a:endParaRPr lang="en-GB" dirty="0"/>
          </a:p>
          <a:p>
            <a:pPr lvl="0"/>
            <a:r>
              <a:rPr lang="en-GB" u="sng" dirty="0">
                <a:hlinkClick r:id="rId2"/>
              </a:rPr>
              <a:t>https://www.nhs.uk/conditions/obsessive-compulsive-disorder-ocd/</a:t>
            </a:r>
            <a:endParaRPr lang="en-GB" dirty="0"/>
          </a:p>
          <a:p>
            <a:pPr lvl="0"/>
            <a:r>
              <a:rPr lang="en-US" dirty="0"/>
              <a:t>The charity Mind has information on OCD </a:t>
            </a:r>
            <a:r>
              <a:rPr lang="en-GB" u="sng" dirty="0">
                <a:hlinkClick r:id="rId3"/>
              </a:rPr>
              <a:t>https://www.mind.org.uk/information-support/types-of-mental-health-problems/obsessive-compulsive-disorder-ocd/about-ocd/</a:t>
            </a:r>
            <a:r>
              <a:rPr lang="en-GB" dirty="0"/>
              <a:t> </a:t>
            </a:r>
          </a:p>
          <a:p>
            <a:pPr lvl="0"/>
            <a:r>
              <a:rPr lang="en-US" dirty="0"/>
              <a:t>The International OCD Foundation Website has lots of good information that is geared towards people living with OCD, families and friends, and professionals.  </a:t>
            </a:r>
            <a:r>
              <a:rPr lang="en-GB" u="sng" dirty="0">
                <a:hlinkClick r:id="rId4"/>
              </a:rPr>
              <a:t>https://iocdf.org/about-ocd/#:~:text=Obsessive%20compulsive%20disorder%20(OCD)%20is,that%20trigger%20intensely%20distressing%20feelings.</a:t>
            </a:r>
            <a:endParaRPr lang="en-GB" dirty="0"/>
          </a:p>
          <a:p>
            <a:pPr lvl="0"/>
            <a:r>
              <a:rPr lang="en-GB" dirty="0"/>
              <a:t>The site “Osmosis” is geared towards supporting science and healthcare students in understanding different conditions. This is a fab video of theirs on OCD, that really focuses on the science side of OCD. </a:t>
            </a:r>
            <a:r>
              <a:rPr lang="en-GB" u="sng" dirty="0">
                <a:hlinkClick r:id="rId5"/>
              </a:rPr>
              <a:t>https://www.youtube.com/watch?v=I8Jofzx_8p4</a:t>
            </a:r>
            <a:endParaRPr lang="en-GB" dirty="0"/>
          </a:p>
          <a:p>
            <a:pPr marL="0" indent="0">
              <a:buNone/>
            </a:pPr>
            <a:endParaRPr lang="en-US" b="1" dirty="0"/>
          </a:p>
          <a:p>
            <a:pPr marL="0" indent="0">
              <a:buNone/>
            </a:pPr>
            <a:r>
              <a:rPr lang="en-US" b="1" dirty="0"/>
              <a:t>Some of our blog posts that give an insight into what it’s like to live with…</a:t>
            </a:r>
            <a:endParaRPr lang="en-GB" dirty="0"/>
          </a:p>
          <a:p>
            <a:pPr lvl="0"/>
            <a:r>
              <a:rPr lang="en-US" dirty="0"/>
              <a:t>“Obsessive Compulsive Disorder: Stigma, </a:t>
            </a:r>
            <a:r>
              <a:rPr lang="en-US" dirty="0" err="1"/>
              <a:t>Embarressment</a:t>
            </a:r>
            <a:r>
              <a:rPr lang="en-US" dirty="0"/>
              <a:t>, Shame” By James Adamson </a:t>
            </a:r>
            <a:r>
              <a:rPr lang="en-US" u="sng" dirty="0">
                <a:hlinkClick r:id="rId6"/>
              </a:rPr>
              <a:t>http://onestepatatime.family.blog/2020/04/05/obsessive-compulsive-disorder-stigma-embarrassment-shame/</a:t>
            </a:r>
            <a:endParaRPr lang="en-GB" dirty="0"/>
          </a:p>
        </p:txBody>
      </p:sp>
      <p:pic>
        <p:nvPicPr>
          <p:cNvPr id="4" name="Picture 3">
            <a:extLst>
              <a:ext uri="{FF2B5EF4-FFF2-40B4-BE49-F238E27FC236}">
                <a16:creationId xmlns:a16="http://schemas.microsoft.com/office/drawing/2014/main" id="{B6DFFEAC-D258-3549-905A-E7672EE9900F}"/>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3559" y="5909355"/>
            <a:ext cx="1031376" cy="948645"/>
          </a:xfrm>
          <a:prstGeom prst="rect">
            <a:avLst/>
          </a:prstGeom>
        </p:spPr>
      </p:pic>
    </p:spTree>
    <p:extLst>
      <p:ext uri="{BB962C8B-B14F-4D97-AF65-F5344CB8AC3E}">
        <p14:creationId xmlns:p14="http://schemas.microsoft.com/office/powerpoint/2010/main" val="4160388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9ED6-5DA0-034A-9352-E67B08C72970}"/>
              </a:ext>
            </a:extLst>
          </p:cNvPr>
          <p:cNvSpPr>
            <a:spLocks noGrp="1"/>
          </p:cNvSpPr>
          <p:nvPr>
            <p:ph type="title"/>
          </p:nvPr>
        </p:nvSpPr>
        <p:spPr>
          <a:xfrm>
            <a:off x="159026" y="879819"/>
            <a:ext cx="5463209" cy="662782"/>
          </a:xfrm>
        </p:spPr>
        <p:txBody>
          <a:bodyPr>
            <a:normAutofit fontScale="90000"/>
          </a:bodyPr>
          <a:lstStyle/>
          <a:p>
            <a:r>
              <a:rPr lang="en-GB" b="1" dirty="0"/>
              <a:t>Suggestion #3: Epilepsy</a:t>
            </a:r>
            <a:br>
              <a:rPr lang="en-GB" b="0" dirty="0">
                <a:effectLst/>
              </a:rPr>
            </a:br>
            <a:br>
              <a:rPr lang="en-GB" b="0" dirty="0">
                <a:effectLst/>
              </a:rPr>
            </a:br>
            <a:endParaRPr lang="en-US" dirty="0"/>
          </a:p>
        </p:txBody>
      </p:sp>
      <p:sp>
        <p:nvSpPr>
          <p:cNvPr id="3" name="Content Placeholder 2">
            <a:extLst>
              <a:ext uri="{FF2B5EF4-FFF2-40B4-BE49-F238E27FC236}">
                <a16:creationId xmlns:a16="http://schemas.microsoft.com/office/drawing/2014/main" id="{58509E6F-B76C-9745-B024-CDE01CD01A3B}"/>
              </a:ext>
            </a:extLst>
          </p:cNvPr>
          <p:cNvSpPr>
            <a:spLocks noGrp="1"/>
          </p:cNvSpPr>
          <p:nvPr>
            <p:ph idx="1"/>
          </p:nvPr>
        </p:nvSpPr>
        <p:spPr>
          <a:xfrm>
            <a:off x="322400" y="1371150"/>
            <a:ext cx="11547199" cy="5315399"/>
          </a:xfrm>
        </p:spPr>
        <p:txBody>
          <a:bodyPr>
            <a:normAutofit fontScale="70000" lnSpcReduction="20000"/>
          </a:bodyPr>
          <a:lstStyle/>
          <a:p>
            <a:pPr marL="0" indent="0">
              <a:buNone/>
            </a:pPr>
            <a:r>
              <a:rPr lang="en-GB" b="1" dirty="0"/>
              <a:t>Some places to start your research… </a:t>
            </a:r>
            <a:endParaRPr lang="en-GB" dirty="0"/>
          </a:p>
          <a:p>
            <a:pPr lvl="0"/>
            <a:r>
              <a:rPr lang="en-GB" dirty="0"/>
              <a:t>This website breaks down the scientific/medical perspective of epilepsy and seizures well. </a:t>
            </a:r>
            <a:r>
              <a:rPr lang="en-GB" u="sng" dirty="0">
                <a:hlinkClick r:id="rId2"/>
              </a:rPr>
              <a:t>https://emedicine.medscape.com/article/1184846-overview?fbclid=IwAR2lWjpv-U5dGa813c1Q2rB--AQftxwYzZbYzCKk0L-mWq2EOda7IXKVRuM</a:t>
            </a:r>
            <a:endParaRPr lang="en-GB" dirty="0"/>
          </a:p>
          <a:p>
            <a:pPr lvl="0"/>
            <a:r>
              <a:rPr lang="en-GB" dirty="0"/>
              <a:t>This Osmosis video on Epilepsy really dives into the science behind seizures and epilepsy: </a:t>
            </a:r>
            <a:r>
              <a:rPr lang="en-GB" u="sng" dirty="0">
                <a:hlinkClick r:id="rId3"/>
              </a:rPr>
              <a:t>https://www.osmosis.org/learn/Epilepsy</a:t>
            </a:r>
            <a:endParaRPr lang="en-GB" dirty="0"/>
          </a:p>
          <a:p>
            <a:pPr lvl="0"/>
            <a:r>
              <a:rPr lang="en-GB" dirty="0"/>
              <a:t>Here is the NHS overview on Epilepsy: </a:t>
            </a:r>
            <a:r>
              <a:rPr lang="en-GB" u="sng" dirty="0">
                <a:hlinkClick r:id="rId4"/>
              </a:rPr>
              <a:t>https://www.nhs.uk/conditions/epilepsy/</a:t>
            </a:r>
            <a:endParaRPr lang="en-GB" dirty="0"/>
          </a:p>
          <a:p>
            <a:pPr lvl="0"/>
            <a:r>
              <a:rPr lang="en-GB" dirty="0"/>
              <a:t>Here is an epilepsy charities information on epilepsy, designed for people living with epilepsy, and family and friends. </a:t>
            </a:r>
            <a:r>
              <a:rPr lang="en-GB" dirty="0">
                <a:hlinkClick r:id="rId5"/>
              </a:rPr>
              <a:t>https://www.epilepsy.org.uk/info/about</a:t>
            </a:r>
            <a:endParaRPr lang="en-GB" dirty="0"/>
          </a:p>
          <a:p>
            <a:pPr marL="0" indent="0">
              <a:buNone/>
            </a:pPr>
            <a:r>
              <a:rPr lang="en-GB" b="1" dirty="0"/>
              <a:t> </a:t>
            </a:r>
            <a:endParaRPr lang="en-GB" dirty="0"/>
          </a:p>
          <a:p>
            <a:pPr marL="0" indent="0">
              <a:buNone/>
            </a:pPr>
            <a:r>
              <a:rPr lang="en-US" b="1" dirty="0"/>
              <a:t>Some of our blog posts that give an insight into what it’s like to live with epilepsy…</a:t>
            </a:r>
            <a:endParaRPr lang="en-GB" dirty="0"/>
          </a:p>
          <a:p>
            <a:pPr lvl="0"/>
            <a:r>
              <a:rPr lang="en-US" dirty="0"/>
              <a:t>“Lost and Gained: Ally”. This writing reflects on the positives and negatives of Ally’s experiences with epilepsy. </a:t>
            </a:r>
            <a:r>
              <a:rPr lang="en-US" u="sng" dirty="0">
                <a:hlinkClick r:id="rId6"/>
              </a:rPr>
              <a:t>http://onestepatatime.family.blog/2020/03/26/lost-and-gained-ally/</a:t>
            </a:r>
            <a:r>
              <a:rPr lang="en-US" dirty="0"/>
              <a:t> </a:t>
            </a:r>
            <a:endParaRPr lang="en-GB" dirty="0"/>
          </a:p>
          <a:p>
            <a:pPr lvl="0"/>
            <a:r>
              <a:rPr lang="en-US" dirty="0"/>
              <a:t>“Diagnosis: A conversation between friends”. Ally, one of the people in this conversation reflects on their diagnosis experience with epilepsy. </a:t>
            </a:r>
            <a:r>
              <a:rPr lang="en-US" u="sng" dirty="0">
                <a:hlinkClick r:id="rId7"/>
              </a:rPr>
              <a:t>http://onestepatatime.family.blog/2020/04/19/diagnosis-experiences-a-conversation-between-friends/</a:t>
            </a:r>
            <a:r>
              <a:rPr lang="en-US" dirty="0"/>
              <a:t> </a:t>
            </a:r>
            <a:endParaRPr lang="en-GB" dirty="0"/>
          </a:p>
          <a:p>
            <a:pPr lvl="0"/>
            <a:r>
              <a:rPr lang="en-GB" dirty="0"/>
              <a:t>“Living with epilepsy at university” looks at the social and academic impact of having epilepsy as a student. </a:t>
            </a:r>
            <a:r>
              <a:rPr lang="en-GB" u="sng" dirty="0">
                <a:hlinkClick r:id="rId8"/>
              </a:rPr>
              <a:t>https://glasgowguardian.co.uk/2020/02/28/living-with-epilepsy-at-university/</a:t>
            </a:r>
            <a:endParaRPr lang="en-GB" dirty="0"/>
          </a:p>
          <a:p>
            <a:endParaRPr lang="en-US" dirty="0"/>
          </a:p>
        </p:txBody>
      </p:sp>
      <p:pic>
        <p:nvPicPr>
          <p:cNvPr id="5" name="Picture 4">
            <a:extLst>
              <a:ext uri="{FF2B5EF4-FFF2-40B4-BE49-F238E27FC236}">
                <a16:creationId xmlns:a16="http://schemas.microsoft.com/office/drawing/2014/main" id="{23C84EAB-1BB1-144C-A33D-3ED3D17EC098}"/>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4530" b="94774" l="9585" r="90096">
                        <a14:foregroundMark x1="53994" y1="11498" x2="31949" y2="11150"/>
                        <a14:foregroundMark x1="31949" y1="11150" x2="14058" y2="27526"/>
                        <a14:foregroundMark x1="14058" y1="27526" x2="9904" y2="51220"/>
                        <a14:foregroundMark x1="9904" y1="51220" x2="14058" y2="73519"/>
                        <a14:foregroundMark x1="14058" y1="73519" x2="33546" y2="86760"/>
                        <a14:foregroundMark x1="33546" y1="86760" x2="55911" y2="91986"/>
                        <a14:foregroundMark x1="55911" y1="91986" x2="75719" y2="87805"/>
                        <a14:foregroundMark x1="75719" y1="87805" x2="87859" y2="70383"/>
                        <a14:foregroundMark x1="87859" y1="70383" x2="92652" y2="47038"/>
                        <a14:foregroundMark x1="92652" y1="47038" x2="84984" y2="26132"/>
                        <a14:foregroundMark x1="84984" y1="26132" x2="69329" y2="11847"/>
                        <a14:foregroundMark x1="69329" y1="11847" x2="50160" y2="4878"/>
                        <a14:foregroundMark x1="50160" y1="4878" x2="49840" y2="5226"/>
                        <a14:foregroundMark x1="26518" y1="27875" x2="33866" y2="50174"/>
                        <a14:foregroundMark x1="33866" y1="50174" x2="53674" y2="37979"/>
                        <a14:foregroundMark x1="53674" y1="37979" x2="78275" y2="40767"/>
                        <a14:foregroundMark x1="78275" y1="40767" x2="82428" y2="51916"/>
                        <a14:foregroundMark x1="80192" y1="38676" x2="53035" y2="40767"/>
                        <a14:foregroundMark x1="53035" y1="40767" x2="29712" y2="35540"/>
                        <a14:foregroundMark x1="29712" y1="35540" x2="71565" y2="44948"/>
                        <a14:foregroundMark x1="71565" y1="44948" x2="53674" y2="30662"/>
                        <a14:foregroundMark x1="53674" y1="30662" x2="74760" y2="34146"/>
                        <a14:foregroundMark x1="74760" y1="34146" x2="32907" y2="47735"/>
                        <a14:foregroundMark x1="32907" y1="47735" x2="52396" y2="29965"/>
                        <a14:foregroundMark x1="52396" y1="29965" x2="37700" y2="48432"/>
                        <a14:foregroundMark x1="37700" y1="48432" x2="38978" y2="44599"/>
                        <a14:foregroundMark x1="70927" y1="49826" x2="47923" y2="41812"/>
                        <a14:foregroundMark x1="47923" y1="41812" x2="30671" y2="27875"/>
                        <a14:foregroundMark x1="30671" y1="27875" x2="27476" y2="46341"/>
                        <a14:foregroundMark x1="24281" y1="46341" x2="40575" y2="32753"/>
                        <a14:foregroundMark x1="40575" y1="32753" x2="53994" y2="51568"/>
                        <a14:foregroundMark x1="53994" y1="51568" x2="46006" y2="47735"/>
                        <a14:foregroundMark x1="21086" y1="35192" x2="23003" y2="27875"/>
                        <a14:foregroundMark x1="21725" y1="35192" x2="21725" y2="45645"/>
                        <a14:foregroundMark x1="21725" y1="81185" x2="40895" y2="90592"/>
                        <a14:foregroundMark x1="40895" y1="90592" x2="61022" y2="92683"/>
                        <a14:foregroundMark x1="61022" y1="92683" x2="39936" y2="94774"/>
                        <a14:foregroundMark x1="39936" y1="94774" x2="22684" y2="79791"/>
                        <a14:foregroundMark x1="22684" y1="79791" x2="22045" y2="78049"/>
                        <a14:foregroundMark x1="89137" y1="38328" x2="88179" y2="60279"/>
                        <a14:foregroundMark x1="88179" y1="60279" x2="88498" y2="37631"/>
                        <a14:foregroundMark x1="89457" y1="37282" x2="89457" y2="60627"/>
                        <a14:foregroundMark x1="89457" y1="60627" x2="86901" y2="69338"/>
                        <a14:foregroundMark x1="90096" y1="66899" x2="90415" y2="44599"/>
                        <a14:foregroundMark x1="90415" y1="44599" x2="90096" y2="66551"/>
                        <a14:foregroundMark x1="90096" y1="66551" x2="89776" y2="67944"/>
                      </a14:backgroundRemoval>
                    </a14:imgEffect>
                  </a14:imgLayer>
                </a14:imgProps>
              </a:ext>
            </a:extLst>
          </a:blip>
          <a:stretch>
            <a:fillRect/>
          </a:stretch>
        </p:blipFill>
        <p:spPr>
          <a:xfrm>
            <a:off x="11063559" y="5909355"/>
            <a:ext cx="1031376" cy="948645"/>
          </a:xfrm>
          <a:prstGeom prst="rect">
            <a:avLst/>
          </a:prstGeom>
        </p:spPr>
      </p:pic>
    </p:spTree>
    <p:extLst>
      <p:ext uri="{BB962C8B-B14F-4D97-AF65-F5344CB8AC3E}">
        <p14:creationId xmlns:p14="http://schemas.microsoft.com/office/powerpoint/2010/main" val="3368679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2828</TotalTime>
  <Words>1064</Words>
  <Application>Microsoft Macintosh PowerPoint</Application>
  <PresentationFormat>Widescreen</PresentationFormat>
  <Paragraphs>70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Independent LUNA Research Project… </vt:lpstr>
      <vt:lpstr>What is it? </vt:lpstr>
      <vt:lpstr>Pick a condition…</vt:lpstr>
      <vt:lpstr>Questions to start your research off with… </vt:lpstr>
      <vt:lpstr>How should you present you research?</vt:lpstr>
      <vt:lpstr>Finally, share what you have created!</vt:lpstr>
      <vt:lpstr>Suggestion #1: Crohn's Disease:</vt:lpstr>
      <vt:lpstr>Suggestion #2: OCD  </vt:lpstr>
      <vt:lpstr>Suggestion #3: Epilepsy  </vt:lpstr>
      <vt:lpstr>Suggestion #4: any chronic illness/disability/long-term heath condition that interests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Lloyd (student)</dc:creator>
  <cp:lastModifiedBy>Alison Lloyd (student)</cp:lastModifiedBy>
  <cp:revision>16</cp:revision>
  <dcterms:created xsi:type="dcterms:W3CDTF">2020-07-25T17:28:49Z</dcterms:created>
  <dcterms:modified xsi:type="dcterms:W3CDTF">2020-07-27T16:40:38Z</dcterms:modified>
</cp:coreProperties>
</file>