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8288000" cy="10287000"/>
  <p:notesSz cx="6858000" cy="9144000"/>
  <p:embeddedFontLst>
    <p:embeddedFont>
      <p:font typeface="Bobby Jones" panose="020B0604020202020204" charset="0"/>
      <p:regular r:id="rId25"/>
    </p:embeddedFont>
    <p:embeddedFont>
      <p:font typeface="Calibri" panose="020F0502020204030204" pitchFamily="34" charset="0"/>
      <p:regular r:id="rId26"/>
      <p:bold r:id="rId27"/>
      <p:italic r:id="rId28"/>
      <p:boldItalic r:id="rId29"/>
    </p:embeddedFont>
    <p:embeddedFont>
      <p:font typeface="Now" panose="020B0604020202020204" charset="0"/>
      <p:regular r:id="rId30"/>
    </p:embeddedFont>
    <p:embeddedFont>
      <p:font typeface="Now Bold"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802"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3.png"/><Relationship Id="rId7" Type="http://schemas.openxmlformats.org/officeDocument/2006/relationships/image" Target="../media/image3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5.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10.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5.png"/><Relationship Id="rId7"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8.png"/><Relationship Id="rId4" Type="http://schemas.openxmlformats.org/officeDocument/2006/relationships/image" Target="../media/image34.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90720" y="7318872"/>
            <a:ext cx="3638840" cy="3473438"/>
          </a:xfrm>
          <a:prstGeom prst="rect">
            <a:avLst/>
          </a:prstGeom>
        </p:spPr>
      </p:pic>
      <p:pic>
        <p:nvPicPr>
          <p:cNvPr id="3" name="Picture 3"/>
          <p:cNvPicPr>
            <a:picLocks noChangeAspect="1"/>
          </p:cNvPicPr>
          <p:nvPr/>
        </p:nvPicPr>
        <p:blipFill>
          <a:blip r:embed="rId3"/>
          <a:srcRect/>
          <a:stretch>
            <a:fillRect/>
          </a:stretch>
        </p:blipFill>
        <p:spPr>
          <a:xfrm>
            <a:off x="16615759" y="1472386"/>
            <a:ext cx="4110543" cy="4539756"/>
          </a:xfrm>
          <a:prstGeom prst="rect">
            <a:avLst/>
          </a:prstGeom>
        </p:spPr>
      </p:pic>
      <p:pic>
        <p:nvPicPr>
          <p:cNvPr id="4" name="Picture 4"/>
          <p:cNvPicPr>
            <a:picLocks noChangeAspect="1"/>
          </p:cNvPicPr>
          <p:nvPr/>
        </p:nvPicPr>
        <p:blipFill>
          <a:blip r:embed="rId4"/>
          <a:srcRect/>
          <a:stretch>
            <a:fillRect/>
          </a:stretch>
        </p:blipFill>
        <p:spPr>
          <a:xfrm>
            <a:off x="1601365" y="1252859"/>
            <a:ext cx="1898174" cy="1773930"/>
          </a:xfrm>
          <a:prstGeom prst="rect">
            <a:avLst/>
          </a:prstGeom>
        </p:spPr>
      </p:pic>
      <p:pic>
        <p:nvPicPr>
          <p:cNvPr id="5" name="Picture 5"/>
          <p:cNvPicPr>
            <a:picLocks noChangeAspect="1"/>
          </p:cNvPicPr>
          <p:nvPr/>
        </p:nvPicPr>
        <p:blipFill>
          <a:blip r:embed="rId5"/>
          <a:srcRect/>
          <a:stretch>
            <a:fillRect/>
          </a:stretch>
        </p:blipFill>
        <p:spPr>
          <a:xfrm>
            <a:off x="15387305" y="4867803"/>
            <a:ext cx="3743990" cy="3294711"/>
          </a:xfrm>
          <a:prstGeom prst="rect">
            <a:avLst/>
          </a:prstGeom>
        </p:spPr>
      </p:pic>
      <p:pic>
        <p:nvPicPr>
          <p:cNvPr id="6" name="Picture 6"/>
          <p:cNvPicPr>
            <a:picLocks noChangeAspect="1"/>
          </p:cNvPicPr>
          <p:nvPr/>
        </p:nvPicPr>
        <p:blipFill>
          <a:blip r:embed="rId6"/>
          <a:srcRect/>
          <a:stretch>
            <a:fillRect/>
          </a:stretch>
        </p:blipFill>
        <p:spPr>
          <a:xfrm>
            <a:off x="-3295944" y="9345676"/>
            <a:ext cx="7315200" cy="1263535"/>
          </a:xfrm>
          <a:prstGeom prst="rect">
            <a:avLst/>
          </a:prstGeom>
        </p:spPr>
      </p:pic>
      <p:grpSp>
        <p:nvGrpSpPr>
          <p:cNvPr id="7" name="Group 7"/>
          <p:cNvGrpSpPr/>
          <p:nvPr/>
        </p:nvGrpSpPr>
        <p:grpSpPr>
          <a:xfrm>
            <a:off x="4278701" y="1371610"/>
            <a:ext cx="9730598" cy="7543781"/>
            <a:chOff x="0" y="0"/>
            <a:chExt cx="12974131" cy="10058375"/>
          </a:xfrm>
        </p:grpSpPr>
        <p:sp>
          <p:nvSpPr>
            <p:cNvPr id="8" name="TextBox 8"/>
            <p:cNvSpPr txBox="1"/>
            <p:nvPr/>
          </p:nvSpPr>
          <p:spPr>
            <a:xfrm>
              <a:off x="0" y="1509806"/>
              <a:ext cx="12974131" cy="7210213"/>
            </a:xfrm>
            <a:prstGeom prst="rect">
              <a:avLst/>
            </a:prstGeom>
          </p:spPr>
          <p:txBody>
            <a:bodyPr lIns="0" tIns="0" rIns="0" bIns="0" rtlCol="0" anchor="t">
              <a:spAutoFit/>
            </a:bodyPr>
            <a:lstStyle/>
            <a:p>
              <a:pPr algn="ctr">
                <a:lnSpc>
                  <a:spcPts val="10400"/>
                </a:lnSpc>
              </a:pPr>
              <a:r>
                <a:rPr lang="en-US" sz="10400">
                  <a:solidFill>
                    <a:srgbClr val="7683C6"/>
                  </a:solidFill>
                  <a:latin typeface="Bobby Jones"/>
                </a:rPr>
                <a:t>ADVOCACY, ALLYSHIP AND THE DISABLED COMMUNITY</a:t>
              </a:r>
            </a:p>
          </p:txBody>
        </p:sp>
        <p:sp>
          <p:nvSpPr>
            <p:cNvPr id="9" name="TextBox 9"/>
            <p:cNvSpPr txBox="1"/>
            <p:nvPr/>
          </p:nvSpPr>
          <p:spPr>
            <a:xfrm>
              <a:off x="1013077" y="-28575"/>
              <a:ext cx="11531497" cy="609812"/>
            </a:xfrm>
            <a:prstGeom prst="rect">
              <a:avLst/>
            </a:prstGeom>
          </p:spPr>
          <p:txBody>
            <a:bodyPr lIns="0" tIns="0" rIns="0" bIns="0" rtlCol="0" anchor="t">
              <a:spAutoFit/>
            </a:bodyPr>
            <a:lstStyle/>
            <a:p>
              <a:pPr algn="ctr">
                <a:lnSpc>
                  <a:spcPts val="3640"/>
                </a:lnSpc>
              </a:pPr>
              <a:r>
                <a:rPr lang="en-US" sz="2800" spc="280">
                  <a:solidFill>
                    <a:srgbClr val="7683C6"/>
                  </a:solidFill>
                  <a:latin typeface="Now Bold"/>
                </a:rPr>
                <a:t>THE LUNA PROJECT PRESENTS</a:t>
              </a:r>
            </a:p>
          </p:txBody>
        </p:sp>
        <p:sp>
          <p:nvSpPr>
            <p:cNvPr id="10" name="TextBox 10"/>
            <p:cNvSpPr txBox="1"/>
            <p:nvPr/>
          </p:nvSpPr>
          <p:spPr>
            <a:xfrm>
              <a:off x="1013077" y="9448563"/>
              <a:ext cx="11531497" cy="609812"/>
            </a:xfrm>
            <a:prstGeom prst="rect">
              <a:avLst/>
            </a:prstGeom>
          </p:spPr>
          <p:txBody>
            <a:bodyPr lIns="0" tIns="0" rIns="0" bIns="0" rtlCol="0" anchor="t">
              <a:spAutoFit/>
            </a:bodyPr>
            <a:lstStyle/>
            <a:p>
              <a:pPr algn="ctr">
                <a:lnSpc>
                  <a:spcPts val="3640"/>
                </a:lnSpc>
              </a:pPr>
              <a:r>
                <a:rPr lang="en-US" sz="2800">
                  <a:solidFill>
                    <a:srgbClr val="7683C6"/>
                  </a:solidFill>
                  <a:latin typeface="Now Bold"/>
                </a:rPr>
                <a:t>An online learning resource</a:t>
              </a:r>
            </a:p>
          </p:txBody>
        </p:sp>
      </p:grpSp>
      <p:pic>
        <p:nvPicPr>
          <p:cNvPr id="11" name="Picture 11"/>
          <p:cNvPicPr>
            <a:picLocks noChangeAspect="1"/>
          </p:cNvPicPr>
          <p:nvPr/>
        </p:nvPicPr>
        <p:blipFill>
          <a:blip r:embed="rId7"/>
          <a:srcRect/>
          <a:stretch>
            <a:fillRect/>
          </a:stretch>
        </p:blipFill>
        <p:spPr>
          <a:xfrm>
            <a:off x="13247955" y="178183"/>
            <a:ext cx="4278701" cy="39232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683C6"/>
        </a:solidFill>
        <a:effectLst/>
      </p:bgPr>
    </p:bg>
    <p:spTree>
      <p:nvGrpSpPr>
        <p:cNvPr id="1" name=""/>
        <p:cNvGrpSpPr/>
        <p:nvPr/>
      </p:nvGrpSpPr>
      <p:grpSpPr>
        <a:xfrm>
          <a:off x="0" y="0"/>
          <a:ext cx="0" cy="0"/>
          <a:chOff x="0" y="0"/>
          <a:chExt cx="0" cy="0"/>
        </a:xfrm>
      </p:grpSpPr>
      <p:sp>
        <p:nvSpPr>
          <p:cNvPr id="2" name="TextBox 2"/>
          <p:cNvSpPr txBox="1"/>
          <p:nvPr/>
        </p:nvSpPr>
        <p:spPr>
          <a:xfrm>
            <a:off x="4429640" y="3477003"/>
            <a:ext cx="9428720" cy="3761422"/>
          </a:xfrm>
          <a:prstGeom prst="rect">
            <a:avLst/>
          </a:prstGeom>
        </p:spPr>
        <p:txBody>
          <a:bodyPr lIns="0" tIns="0" rIns="0" bIns="0" rtlCol="0" anchor="t">
            <a:spAutoFit/>
          </a:bodyPr>
          <a:lstStyle/>
          <a:p>
            <a:pPr algn="ctr">
              <a:lnSpc>
                <a:spcPts val="14399"/>
              </a:lnSpc>
            </a:pPr>
            <a:r>
              <a:rPr lang="en-US" sz="14399">
                <a:solidFill>
                  <a:srgbClr val="F6FAEF"/>
                </a:solidFill>
                <a:latin typeface="Bobby Jones"/>
              </a:rPr>
              <a:t>MODELS OF DISABILITY</a:t>
            </a:r>
          </a:p>
        </p:txBody>
      </p:sp>
      <p:pic>
        <p:nvPicPr>
          <p:cNvPr id="3" name="Picture 3"/>
          <p:cNvPicPr>
            <a:picLocks noChangeAspect="1"/>
          </p:cNvPicPr>
          <p:nvPr/>
        </p:nvPicPr>
        <p:blipFill>
          <a:blip r:embed="rId2"/>
          <a:srcRect/>
          <a:stretch>
            <a:fillRect/>
          </a:stretch>
        </p:blipFill>
        <p:spPr>
          <a:xfrm>
            <a:off x="1767402" y="7597069"/>
            <a:ext cx="4110543" cy="4539756"/>
          </a:xfrm>
          <a:prstGeom prst="rect">
            <a:avLst/>
          </a:prstGeom>
        </p:spPr>
      </p:pic>
      <p:pic>
        <p:nvPicPr>
          <p:cNvPr id="4" name="Picture 4"/>
          <p:cNvPicPr>
            <a:picLocks noChangeAspect="1"/>
          </p:cNvPicPr>
          <p:nvPr/>
        </p:nvPicPr>
        <p:blipFill>
          <a:blip r:embed="rId3"/>
          <a:srcRect/>
          <a:stretch>
            <a:fillRect/>
          </a:stretch>
        </p:blipFill>
        <p:spPr>
          <a:xfrm>
            <a:off x="-843295" y="8219591"/>
            <a:ext cx="3743990" cy="3294711"/>
          </a:xfrm>
          <a:prstGeom prst="rect">
            <a:avLst/>
          </a:prstGeom>
        </p:spPr>
      </p:pic>
      <p:pic>
        <p:nvPicPr>
          <p:cNvPr id="5" name="Picture 5"/>
          <p:cNvPicPr>
            <a:picLocks noChangeAspect="1"/>
          </p:cNvPicPr>
          <p:nvPr/>
        </p:nvPicPr>
        <p:blipFill>
          <a:blip r:embed="rId4"/>
          <a:srcRect/>
          <a:stretch>
            <a:fillRect/>
          </a:stretch>
        </p:blipFill>
        <p:spPr>
          <a:xfrm>
            <a:off x="5796358" y="-1597738"/>
            <a:ext cx="3347642" cy="3195477"/>
          </a:xfrm>
          <a:prstGeom prst="rect">
            <a:avLst/>
          </a:prstGeom>
        </p:spPr>
      </p:pic>
      <p:pic>
        <p:nvPicPr>
          <p:cNvPr id="6" name="Picture 6"/>
          <p:cNvPicPr>
            <a:picLocks noChangeAspect="1"/>
          </p:cNvPicPr>
          <p:nvPr/>
        </p:nvPicPr>
        <p:blipFill>
          <a:blip r:embed="rId5"/>
          <a:srcRect/>
          <a:stretch>
            <a:fillRect/>
          </a:stretch>
        </p:blipFill>
        <p:spPr>
          <a:xfrm>
            <a:off x="15425069" y="2111814"/>
            <a:ext cx="1544116" cy="144304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355900" y="729222"/>
            <a:ext cx="4436568" cy="4234906"/>
          </a:xfrm>
          <a:prstGeom prst="rect">
            <a:avLst/>
          </a:prstGeom>
        </p:spPr>
      </p:pic>
      <p:pic>
        <p:nvPicPr>
          <p:cNvPr id="3" name="Picture 3"/>
          <p:cNvPicPr>
            <a:picLocks noChangeAspect="1"/>
          </p:cNvPicPr>
          <p:nvPr/>
        </p:nvPicPr>
        <p:blipFill>
          <a:blip r:embed="rId3"/>
          <a:srcRect/>
          <a:stretch>
            <a:fillRect/>
          </a:stretch>
        </p:blipFill>
        <p:spPr>
          <a:xfrm>
            <a:off x="-3091721" y="7441149"/>
            <a:ext cx="5822412" cy="3874551"/>
          </a:xfrm>
          <a:prstGeom prst="rect">
            <a:avLst/>
          </a:prstGeom>
        </p:spPr>
      </p:pic>
      <p:pic>
        <p:nvPicPr>
          <p:cNvPr id="4" name="Picture 4"/>
          <p:cNvPicPr>
            <a:picLocks noChangeAspect="1"/>
          </p:cNvPicPr>
          <p:nvPr/>
        </p:nvPicPr>
        <p:blipFill>
          <a:blip r:embed="rId4"/>
          <a:srcRect/>
          <a:stretch>
            <a:fillRect/>
          </a:stretch>
        </p:blipFill>
        <p:spPr>
          <a:xfrm>
            <a:off x="15783532" y="225737"/>
            <a:ext cx="2206620" cy="2062186"/>
          </a:xfrm>
          <a:prstGeom prst="rect">
            <a:avLst/>
          </a:prstGeom>
        </p:spPr>
      </p:pic>
      <p:grpSp>
        <p:nvGrpSpPr>
          <p:cNvPr id="5" name="Group 5"/>
          <p:cNvGrpSpPr>
            <a:grpSpLocks noChangeAspect="1"/>
          </p:cNvGrpSpPr>
          <p:nvPr/>
        </p:nvGrpSpPr>
        <p:grpSpPr>
          <a:xfrm>
            <a:off x="3842486" y="2125677"/>
            <a:ext cx="4914921" cy="4914902"/>
            <a:chOff x="0" y="0"/>
            <a:chExt cx="6350000" cy="6349975"/>
          </a:xfrm>
        </p:grpSpPr>
        <p:sp>
          <p:nvSpPr>
            <p:cNvPr id="6" name="Freeform 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t="-25000" b="-25000"/>
              </a:stretch>
            </a:blipFill>
          </p:spPr>
        </p:sp>
      </p:grpSp>
      <p:grpSp>
        <p:nvGrpSpPr>
          <p:cNvPr id="7" name="Group 7"/>
          <p:cNvGrpSpPr/>
          <p:nvPr/>
        </p:nvGrpSpPr>
        <p:grpSpPr>
          <a:xfrm>
            <a:off x="3602572" y="7377778"/>
            <a:ext cx="5541428" cy="1709083"/>
            <a:chOff x="0" y="0"/>
            <a:chExt cx="7388571" cy="2278777"/>
          </a:xfrm>
        </p:grpSpPr>
        <p:sp>
          <p:nvSpPr>
            <p:cNvPr id="8" name="TextBox 8"/>
            <p:cNvSpPr txBox="1"/>
            <p:nvPr/>
          </p:nvSpPr>
          <p:spPr>
            <a:xfrm>
              <a:off x="0" y="-9525"/>
              <a:ext cx="7388571" cy="652463"/>
            </a:xfrm>
            <a:prstGeom prst="rect">
              <a:avLst/>
            </a:prstGeom>
          </p:spPr>
          <p:txBody>
            <a:bodyPr lIns="0" tIns="0" rIns="0" bIns="0" rtlCol="0" anchor="t">
              <a:spAutoFit/>
            </a:bodyPr>
            <a:lstStyle/>
            <a:p>
              <a:pPr algn="ctr">
                <a:lnSpc>
                  <a:spcPts val="3840"/>
                </a:lnSpc>
              </a:pPr>
              <a:r>
                <a:rPr lang="en-US" sz="3200">
                  <a:solidFill>
                    <a:srgbClr val="7683C6"/>
                  </a:solidFill>
                  <a:latin typeface="Now Bold"/>
                </a:rPr>
                <a:t>Medical model of disability</a:t>
              </a:r>
            </a:p>
          </p:txBody>
        </p:sp>
        <p:sp>
          <p:nvSpPr>
            <p:cNvPr id="9" name="TextBox 9"/>
            <p:cNvSpPr txBox="1"/>
            <p:nvPr/>
          </p:nvSpPr>
          <p:spPr>
            <a:xfrm>
              <a:off x="0" y="1124347"/>
              <a:ext cx="7388571" cy="1154430"/>
            </a:xfrm>
            <a:prstGeom prst="rect">
              <a:avLst/>
            </a:prstGeom>
          </p:spPr>
          <p:txBody>
            <a:bodyPr lIns="0" tIns="0" rIns="0" bIns="0" rtlCol="0" anchor="t">
              <a:spAutoFit/>
            </a:bodyPr>
            <a:lstStyle/>
            <a:p>
              <a:pPr algn="ctr">
                <a:lnSpc>
                  <a:spcPts val="3600"/>
                </a:lnSpc>
              </a:pPr>
              <a:r>
                <a:rPr lang="en-US" sz="2400">
                  <a:solidFill>
                    <a:srgbClr val="7683C6"/>
                  </a:solidFill>
                  <a:latin typeface="Now"/>
                </a:rPr>
                <a:t>A person is disabled by their differences</a:t>
              </a:r>
            </a:p>
          </p:txBody>
        </p:sp>
      </p:grpSp>
      <p:grpSp>
        <p:nvGrpSpPr>
          <p:cNvPr id="10" name="Group 10"/>
          <p:cNvGrpSpPr/>
          <p:nvPr/>
        </p:nvGrpSpPr>
        <p:grpSpPr>
          <a:xfrm>
            <a:off x="9850633" y="7377778"/>
            <a:ext cx="5394749" cy="1709083"/>
            <a:chOff x="0" y="0"/>
            <a:chExt cx="7192999" cy="2278777"/>
          </a:xfrm>
        </p:grpSpPr>
        <p:sp>
          <p:nvSpPr>
            <p:cNvPr id="11" name="TextBox 11"/>
            <p:cNvSpPr txBox="1"/>
            <p:nvPr/>
          </p:nvSpPr>
          <p:spPr>
            <a:xfrm>
              <a:off x="0" y="-9525"/>
              <a:ext cx="7192999" cy="652463"/>
            </a:xfrm>
            <a:prstGeom prst="rect">
              <a:avLst/>
            </a:prstGeom>
          </p:spPr>
          <p:txBody>
            <a:bodyPr lIns="0" tIns="0" rIns="0" bIns="0" rtlCol="0" anchor="t">
              <a:spAutoFit/>
            </a:bodyPr>
            <a:lstStyle/>
            <a:p>
              <a:pPr algn="ctr">
                <a:lnSpc>
                  <a:spcPts val="3840"/>
                </a:lnSpc>
              </a:pPr>
              <a:r>
                <a:rPr lang="en-US" sz="3200">
                  <a:solidFill>
                    <a:srgbClr val="7683C6"/>
                  </a:solidFill>
                  <a:latin typeface="Now Bold"/>
                </a:rPr>
                <a:t>Social model of disability</a:t>
              </a:r>
            </a:p>
          </p:txBody>
        </p:sp>
        <p:sp>
          <p:nvSpPr>
            <p:cNvPr id="12" name="TextBox 12"/>
            <p:cNvSpPr txBox="1"/>
            <p:nvPr/>
          </p:nvSpPr>
          <p:spPr>
            <a:xfrm>
              <a:off x="0" y="1124347"/>
              <a:ext cx="7192999" cy="1154430"/>
            </a:xfrm>
            <a:prstGeom prst="rect">
              <a:avLst/>
            </a:prstGeom>
          </p:spPr>
          <p:txBody>
            <a:bodyPr lIns="0" tIns="0" rIns="0" bIns="0" rtlCol="0" anchor="t">
              <a:spAutoFit/>
            </a:bodyPr>
            <a:lstStyle/>
            <a:p>
              <a:pPr algn="ctr">
                <a:lnSpc>
                  <a:spcPts val="3600"/>
                </a:lnSpc>
              </a:pPr>
              <a:r>
                <a:rPr lang="en-US" sz="2400" dirty="0">
                  <a:solidFill>
                    <a:srgbClr val="7683C6"/>
                  </a:solidFill>
                  <a:latin typeface="Now"/>
                </a:rPr>
                <a:t>A person is disabled by societal barriers</a:t>
              </a:r>
            </a:p>
          </p:txBody>
        </p:sp>
      </p:grpSp>
      <p:grpSp>
        <p:nvGrpSpPr>
          <p:cNvPr id="13" name="Group 13"/>
          <p:cNvGrpSpPr>
            <a:grpSpLocks noChangeAspect="1"/>
          </p:cNvGrpSpPr>
          <p:nvPr/>
        </p:nvGrpSpPr>
        <p:grpSpPr>
          <a:xfrm>
            <a:off x="10090547" y="2125677"/>
            <a:ext cx="4914921" cy="4914902"/>
            <a:chOff x="0" y="0"/>
            <a:chExt cx="6350000" cy="6349975"/>
          </a:xfrm>
        </p:grpSpPr>
        <p:sp>
          <p:nvSpPr>
            <p:cNvPr id="14" name="Freeform 1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t="-24976" b="-24976"/>
              </a:stretch>
            </a:blipFill>
          </p:spPr>
        </p:sp>
      </p:grpSp>
      <p:sp>
        <p:nvSpPr>
          <p:cNvPr id="15" name="TextBox 15"/>
          <p:cNvSpPr txBox="1"/>
          <p:nvPr/>
        </p:nvSpPr>
        <p:spPr>
          <a:xfrm>
            <a:off x="1769023" y="524000"/>
            <a:ext cx="13976768" cy="1456134"/>
          </a:xfrm>
          <a:prstGeom prst="rect">
            <a:avLst/>
          </a:prstGeom>
        </p:spPr>
        <p:txBody>
          <a:bodyPr lIns="0" tIns="0" rIns="0" bIns="0" rtlCol="0" anchor="t">
            <a:spAutoFit/>
          </a:bodyPr>
          <a:lstStyle/>
          <a:p>
            <a:pPr algn="ctr">
              <a:lnSpc>
                <a:spcPts val="3840"/>
              </a:lnSpc>
            </a:pPr>
            <a:r>
              <a:rPr lang="en-US" sz="3200" dirty="0">
                <a:solidFill>
                  <a:srgbClr val="7683C6"/>
                </a:solidFill>
                <a:latin typeface="Now Bold"/>
              </a:rPr>
              <a:t>There are many different models of disability (you can learn more with some of the links at the end of this workshop), but we are going to focus on two in particular:</a:t>
            </a:r>
          </a:p>
        </p:txBody>
      </p:sp>
      <p:sp>
        <p:nvSpPr>
          <p:cNvPr id="16" name="TextBox 16"/>
          <p:cNvSpPr txBox="1"/>
          <p:nvPr/>
        </p:nvSpPr>
        <p:spPr>
          <a:xfrm>
            <a:off x="2730691" y="9302225"/>
            <a:ext cx="14867994" cy="884872"/>
          </a:xfrm>
          <a:prstGeom prst="rect">
            <a:avLst/>
          </a:prstGeom>
        </p:spPr>
        <p:txBody>
          <a:bodyPr lIns="0" tIns="0" rIns="0" bIns="0" rtlCol="0" anchor="t">
            <a:spAutoFit/>
          </a:bodyPr>
          <a:lstStyle/>
          <a:p>
            <a:pPr>
              <a:lnSpc>
                <a:spcPts val="3600"/>
              </a:lnSpc>
            </a:pPr>
            <a:r>
              <a:rPr lang="en-US" sz="2400" dirty="0">
                <a:solidFill>
                  <a:srgbClr val="7683C6"/>
                </a:solidFill>
                <a:latin typeface="Now"/>
              </a:rPr>
              <a:t>Image descriptions: (Left) A person in a grey shirt using a wheelchair, facing away from the camera.</a:t>
            </a:r>
          </a:p>
          <a:p>
            <a:pPr>
              <a:lnSpc>
                <a:spcPts val="3600"/>
              </a:lnSpc>
            </a:pPr>
            <a:r>
              <a:rPr lang="en-US" sz="2400" dirty="0">
                <a:solidFill>
                  <a:srgbClr val="7683C6"/>
                </a:solidFill>
                <a:latin typeface="Now"/>
              </a:rPr>
              <a:t>(Right) A staircase.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526542" y="-1723799"/>
            <a:ext cx="3979712" cy="4266748"/>
          </a:xfrm>
          <a:prstGeom prst="rect">
            <a:avLst/>
          </a:prstGeom>
        </p:spPr>
      </p:pic>
      <p:pic>
        <p:nvPicPr>
          <p:cNvPr id="3" name="Picture 3"/>
          <p:cNvPicPr>
            <a:picLocks noChangeAspect="1"/>
          </p:cNvPicPr>
          <p:nvPr/>
        </p:nvPicPr>
        <p:blipFill>
          <a:blip r:embed="rId3"/>
          <a:srcRect/>
          <a:stretch>
            <a:fillRect/>
          </a:stretch>
        </p:blipFill>
        <p:spPr>
          <a:xfrm>
            <a:off x="13615149" y="-1354554"/>
            <a:ext cx="4901248" cy="3261558"/>
          </a:xfrm>
          <a:prstGeom prst="rect">
            <a:avLst/>
          </a:prstGeom>
        </p:spPr>
      </p:pic>
      <p:pic>
        <p:nvPicPr>
          <p:cNvPr id="4" name="Picture 4"/>
          <p:cNvPicPr>
            <a:picLocks noChangeAspect="1"/>
          </p:cNvPicPr>
          <p:nvPr/>
        </p:nvPicPr>
        <p:blipFill>
          <a:blip r:embed="rId4"/>
          <a:srcRect/>
          <a:stretch>
            <a:fillRect/>
          </a:stretch>
        </p:blipFill>
        <p:spPr>
          <a:xfrm>
            <a:off x="-1523366" y="7380143"/>
            <a:ext cx="4110543" cy="4539756"/>
          </a:xfrm>
          <a:prstGeom prst="rect">
            <a:avLst/>
          </a:prstGeom>
        </p:spPr>
      </p:pic>
      <p:pic>
        <p:nvPicPr>
          <p:cNvPr id="5" name="Picture 5"/>
          <p:cNvPicPr>
            <a:picLocks noChangeAspect="1"/>
          </p:cNvPicPr>
          <p:nvPr/>
        </p:nvPicPr>
        <p:blipFill>
          <a:blip r:embed="rId5"/>
          <a:srcRect/>
          <a:stretch>
            <a:fillRect/>
          </a:stretch>
        </p:blipFill>
        <p:spPr>
          <a:xfrm>
            <a:off x="1371149" y="8866579"/>
            <a:ext cx="2081609" cy="783442"/>
          </a:xfrm>
          <a:prstGeom prst="rect">
            <a:avLst/>
          </a:prstGeom>
        </p:spPr>
      </p:pic>
      <p:grpSp>
        <p:nvGrpSpPr>
          <p:cNvPr id="6" name="Group 6"/>
          <p:cNvGrpSpPr/>
          <p:nvPr/>
        </p:nvGrpSpPr>
        <p:grpSpPr>
          <a:xfrm>
            <a:off x="531906" y="2163316"/>
            <a:ext cx="17414273" cy="6912869"/>
            <a:chOff x="0" y="0"/>
            <a:chExt cx="23219031" cy="9217159"/>
          </a:xfrm>
        </p:grpSpPr>
        <p:pic>
          <p:nvPicPr>
            <p:cNvPr id="7" name="Picture 7"/>
            <p:cNvPicPr>
              <a:picLocks noChangeAspect="1"/>
            </p:cNvPicPr>
            <p:nvPr/>
          </p:nvPicPr>
          <p:blipFill>
            <a:blip r:embed="rId6"/>
            <a:srcRect/>
            <a:stretch>
              <a:fillRect/>
            </a:stretch>
          </p:blipFill>
          <p:spPr>
            <a:xfrm>
              <a:off x="5680145" y="0"/>
              <a:ext cx="12113376" cy="9217159"/>
            </a:xfrm>
            <a:prstGeom prst="rect">
              <a:avLst/>
            </a:prstGeom>
          </p:spPr>
        </p:pic>
        <p:pic>
          <p:nvPicPr>
            <p:cNvPr id="8" name="Picture 8"/>
            <p:cNvPicPr>
              <a:picLocks noChangeAspect="1"/>
            </p:cNvPicPr>
            <p:nvPr/>
          </p:nvPicPr>
          <p:blipFill>
            <a:blip r:embed="rId7"/>
            <a:srcRect/>
            <a:stretch>
              <a:fillRect/>
            </a:stretch>
          </p:blipFill>
          <p:spPr>
            <a:xfrm>
              <a:off x="0" y="1966678"/>
              <a:ext cx="5664050" cy="4840188"/>
            </a:xfrm>
            <a:prstGeom prst="rect">
              <a:avLst/>
            </a:prstGeom>
          </p:spPr>
        </p:pic>
        <p:pic>
          <p:nvPicPr>
            <p:cNvPr id="9" name="Picture 9"/>
            <p:cNvPicPr>
              <a:picLocks noChangeAspect="1"/>
            </p:cNvPicPr>
            <p:nvPr/>
          </p:nvPicPr>
          <p:blipFill>
            <a:blip r:embed="rId8"/>
            <a:srcRect/>
            <a:stretch>
              <a:fillRect/>
            </a:stretch>
          </p:blipFill>
          <p:spPr>
            <a:xfrm>
              <a:off x="17554981" y="1966678"/>
              <a:ext cx="5664050" cy="4840188"/>
            </a:xfrm>
            <a:prstGeom prst="rect">
              <a:avLst/>
            </a:prstGeom>
          </p:spPr>
        </p:pic>
        <p:sp>
          <p:nvSpPr>
            <p:cNvPr id="10" name="TextBox 10"/>
            <p:cNvSpPr txBox="1"/>
            <p:nvPr/>
          </p:nvSpPr>
          <p:spPr>
            <a:xfrm>
              <a:off x="436473" y="2779779"/>
              <a:ext cx="4791103" cy="2692396"/>
            </a:xfrm>
            <a:prstGeom prst="rect">
              <a:avLst/>
            </a:prstGeom>
          </p:spPr>
          <p:txBody>
            <a:bodyPr lIns="0" tIns="0" rIns="0" bIns="0" rtlCol="0" anchor="t">
              <a:spAutoFit/>
            </a:bodyPr>
            <a:lstStyle/>
            <a:p>
              <a:pPr algn="ctr">
                <a:lnSpc>
                  <a:spcPts val="3216"/>
                </a:lnSpc>
              </a:pPr>
              <a:r>
                <a:rPr lang="en-US" sz="2680" dirty="0">
                  <a:solidFill>
                    <a:srgbClr val="000000"/>
                  </a:solidFill>
                  <a:latin typeface="Now"/>
                </a:rPr>
                <a:t>The problem is that she is in a wheelchair. We should fix this by curing her.</a:t>
              </a:r>
            </a:p>
          </p:txBody>
        </p:sp>
        <p:sp>
          <p:nvSpPr>
            <p:cNvPr id="11" name="TextBox 11"/>
            <p:cNvSpPr txBox="1"/>
            <p:nvPr/>
          </p:nvSpPr>
          <p:spPr>
            <a:xfrm>
              <a:off x="17991455" y="3049019"/>
              <a:ext cx="4791103" cy="2153916"/>
            </a:xfrm>
            <a:prstGeom prst="rect">
              <a:avLst/>
            </a:prstGeom>
          </p:spPr>
          <p:txBody>
            <a:bodyPr lIns="0" tIns="0" rIns="0" bIns="0" rtlCol="0" anchor="t">
              <a:spAutoFit/>
            </a:bodyPr>
            <a:lstStyle/>
            <a:p>
              <a:pPr algn="ctr">
                <a:lnSpc>
                  <a:spcPts val="3216"/>
                </a:lnSpc>
              </a:pPr>
              <a:r>
                <a:rPr lang="en-US" sz="2680" dirty="0">
                  <a:solidFill>
                    <a:srgbClr val="000000"/>
                  </a:solidFill>
                  <a:latin typeface="Now"/>
                </a:rPr>
                <a:t>The problem is the stairs. We should fix this by building a ramp.</a:t>
              </a:r>
            </a:p>
          </p:txBody>
        </p:sp>
        <p:sp>
          <p:nvSpPr>
            <p:cNvPr id="12" name="TextBox 12"/>
            <p:cNvSpPr txBox="1"/>
            <p:nvPr/>
          </p:nvSpPr>
          <p:spPr>
            <a:xfrm>
              <a:off x="163096" y="155871"/>
              <a:ext cx="5337857" cy="849253"/>
            </a:xfrm>
            <a:prstGeom prst="rect">
              <a:avLst/>
            </a:prstGeom>
          </p:spPr>
          <p:txBody>
            <a:bodyPr lIns="0" tIns="0" rIns="0" bIns="0" rtlCol="0" anchor="t">
              <a:spAutoFit/>
            </a:bodyPr>
            <a:lstStyle/>
            <a:p>
              <a:pPr algn="ctr">
                <a:lnSpc>
                  <a:spcPts val="5015"/>
                </a:lnSpc>
              </a:pPr>
              <a:r>
                <a:rPr lang="en-US" sz="4179">
                  <a:solidFill>
                    <a:srgbClr val="B899C4"/>
                  </a:solidFill>
                  <a:latin typeface="Now Bold"/>
                </a:rPr>
                <a:t>Medical model</a:t>
              </a:r>
            </a:p>
          </p:txBody>
        </p:sp>
        <p:sp>
          <p:nvSpPr>
            <p:cNvPr id="13" name="TextBox 13"/>
            <p:cNvSpPr txBox="1"/>
            <p:nvPr/>
          </p:nvSpPr>
          <p:spPr>
            <a:xfrm>
              <a:off x="17718078" y="155871"/>
              <a:ext cx="5337857" cy="849253"/>
            </a:xfrm>
            <a:prstGeom prst="rect">
              <a:avLst/>
            </a:prstGeom>
          </p:spPr>
          <p:txBody>
            <a:bodyPr lIns="0" tIns="0" rIns="0" bIns="0" rtlCol="0" anchor="t">
              <a:spAutoFit/>
            </a:bodyPr>
            <a:lstStyle/>
            <a:p>
              <a:pPr algn="ctr">
                <a:lnSpc>
                  <a:spcPts val="5015"/>
                </a:lnSpc>
              </a:pPr>
              <a:r>
                <a:rPr lang="en-US" sz="4179">
                  <a:solidFill>
                    <a:srgbClr val="E4A979"/>
                  </a:solidFill>
                  <a:latin typeface="Now Bold"/>
                </a:rPr>
                <a:t>Social model</a:t>
              </a:r>
            </a:p>
          </p:txBody>
        </p:sp>
      </p:grpSp>
      <p:sp>
        <p:nvSpPr>
          <p:cNvPr id="14" name="TextBox 14"/>
          <p:cNvSpPr txBox="1"/>
          <p:nvPr/>
        </p:nvSpPr>
        <p:spPr>
          <a:xfrm>
            <a:off x="2859506" y="9573821"/>
            <a:ext cx="14867994" cy="434816"/>
          </a:xfrm>
          <a:prstGeom prst="rect">
            <a:avLst/>
          </a:prstGeom>
        </p:spPr>
        <p:txBody>
          <a:bodyPr lIns="0" tIns="0" rIns="0" bIns="0" rtlCol="0" anchor="t">
            <a:spAutoFit/>
          </a:bodyPr>
          <a:lstStyle/>
          <a:p>
            <a:pPr>
              <a:lnSpc>
                <a:spcPts val="3600"/>
              </a:lnSpc>
            </a:pPr>
            <a:r>
              <a:rPr lang="en-US" sz="2400" dirty="0">
                <a:solidFill>
                  <a:srgbClr val="7683C6"/>
                </a:solidFill>
                <a:latin typeface="Now"/>
              </a:rPr>
              <a:t>Image description: A cartoon drawing of a woman in a wheelchair beside a set of stairs.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683C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5890484"/>
            <a:ext cx="5423810" cy="3766502"/>
            <a:chOff x="0" y="0"/>
            <a:chExt cx="7231746" cy="5022003"/>
          </a:xfrm>
        </p:grpSpPr>
        <p:sp>
          <p:nvSpPr>
            <p:cNvPr id="3" name="TextBox 3"/>
            <p:cNvSpPr txBox="1"/>
            <p:nvPr/>
          </p:nvSpPr>
          <p:spPr>
            <a:xfrm>
              <a:off x="0" y="-66675"/>
              <a:ext cx="7231746" cy="629073"/>
            </a:xfrm>
            <a:prstGeom prst="rect">
              <a:avLst/>
            </a:prstGeom>
          </p:spPr>
          <p:txBody>
            <a:bodyPr lIns="0" tIns="0" rIns="0" bIns="0" rtlCol="0" anchor="t">
              <a:spAutoFit/>
            </a:bodyPr>
            <a:lstStyle/>
            <a:p>
              <a:pPr>
                <a:lnSpc>
                  <a:spcPts val="3920"/>
                </a:lnSpc>
              </a:pPr>
              <a:r>
                <a:rPr lang="en-US" sz="2800" spc="280" dirty="0">
                  <a:solidFill>
                    <a:srgbClr val="F6FAEF"/>
                  </a:solidFill>
                  <a:latin typeface="Bobby Jones"/>
                </a:rPr>
                <a:t>RESOURCES</a:t>
              </a:r>
            </a:p>
          </p:txBody>
        </p:sp>
        <p:sp>
          <p:nvSpPr>
            <p:cNvPr id="4" name="TextBox 4"/>
            <p:cNvSpPr txBox="1"/>
            <p:nvPr/>
          </p:nvSpPr>
          <p:spPr>
            <a:xfrm>
              <a:off x="0" y="867198"/>
              <a:ext cx="7226027" cy="4154805"/>
            </a:xfrm>
            <a:prstGeom prst="rect">
              <a:avLst/>
            </a:prstGeom>
          </p:spPr>
          <p:txBody>
            <a:bodyPr lIns="0" tIns="0" rIns="0" bIns="0" rtlCol="0" anchor="t">
              <a:spAutoFit/>
            </a:bodyPr>
            <a:lstStyle/>
            <a:p>
              <a:pPr>
                <a:lnSpc>
                  <a:spcPts val="3600"/>
                </a:lnSpc>
              </a:pPr>
              <a:r>
                <a:rPr lang="en-US" sz="2400" dirty="0">
                  <a:solidFill>
                    <a:srgbClr val="F6FAEF"/>
                  </a:solidFill>
                  <a:latin typeface="Now"/>
                </a:rPr>
                <a:t>The medical model places emphasis on cures, testing and other exclusively medical interventions. This money could instead be spent on making accommodations for disabled people, rather than trying to "fix" them.</a:t>
              </a:r>
            </a:p>
          </p:txBody>
        </p:sp>
      </p:grpSp>
      <p:grpSp>
        <p:nvGrpSpPr>
          <p:cNvPr id="5" name="Group 5"/>
          <p:cNvGrpSpPr/>
          <p:nvPr/>
        </p:nvGrpSpPr>
        <p:grpSpPr>
          <a:xfrm>
            <a:off x="6830240" y="5890484"/>
            <a:ext cx="5080910" cy="3316446"/>
            <a:chOff x="0" y="0"/>
            <a:chExt cx="6774546" cy="4421928"/>
          </a:xfrm>
        </p:grpSpPr>
        <p:sp>
          <p:nvSpPr>
            <p:cNvPr id="6" name="TextBox 6"/>
            <p:cNvSpPr txBox="1"/>
            <p:nvPr/>
          </p:nvSpPr>
          <p:spPr>
            <a:xfrm>
              <a:off x="0" y="-66675"/>
              <a:ext cx="6774546" cy="629073"/>
            </a:xfrm>
            <a:prstGeom prst="rect">
              <a:avLst/>
            </a:prstGeom>
          </p:spPr>
          <p:txBody>
            <a:bodyPr lIns="0" tIns="0" rIns="0" bIns="0" rtlCol="0" anchor="t">
              <a:spAutoFit/>
            </a:bodyPr>
            <a:lstStyle/>
            <a:p>
              <a:pPr>
                <a:lnSpc>
                  <a:spcPts val="3920"/>
                </a:lnSpc>
              </a:pPr>
              <a:r>
                <a:rPr lang="en-US" sz="2800" spc="280">
                  <a:solidFill>
                    <a:srgbClr val="F6FAEF"/>
                  </a:solidFill>
                  <a:latin typeface="Bobby Jones"/>
                </a:rPr>
                <a:t>SELF-IMAGE</a:t>
              </a:r>
            </a:p>
          </p:txBody>
        </p:sp>
        <p:sp>
          <p:nvSpPr>
            <p:cNvPr id="7" name="TextBox 7"/>
            <p:cNvSpPr txBox="1"/>
            <p:nvPr/>
          </p:nvSpPr>
          <p:spPr>
            <a:xfrm>
              <a:off x="0" y="867198"/>
              <a:ext cx="6769189" cy="3554730"/>
            </a:xfrm>
            <a:prstGeom prst="rect">
              <a:avLst/>
            </a:prstGeom>
          </p:spPr>
          <p:txBody>
            <a:bodyPr lIns="0" tIns="0" rIns="0" bIns="0" rtlCol="0" anchor="t">
              <a:spAutoFit/>
            </a:bodyPr>
            <a:lstStyle/>
            <a:p>
              <a:pPr>
                <a:lnSpc>
                  <a:spcPts val="3600"/>
                </a:lnSpc>
              </a:pPr>
              <a:r>
                <a:rPr lang="en-US" sz="2400" dirty="0">
                  <a:solidFill>
                    <a:srgbClr val="F6FAEF"/>
                  </a:solidFill>
                  <a:latin typeface="Now"/>
                </a:rPr>
                <a:t>The focus on the disabled person's differences can lead to a negative self-image and cause people to think that the challenges they face are because their bodies are not "normal".</a:t>
              </a:r>
            </a:p>
          </p:txBody>
        </p:sp>
      </p:grpSp>
      <p:grpSp>
        <p:nvGrpSpPr>
          <p:cNvPr id="8" name="Group 8"/>
          <p:cNvGrpSpPr/>
          <p:nvPr/>
        </p:nvGrpSpPr>
        <p:grpSpPr>
          <a:xfrm>
            <a:off x="12498430" y="5890484"/>
            <a:ext cx="5408610" cy="3766502"/>
            <a:chOff x="0" y="0"/>
            <a:chExt cx="7211480" cy="5022003"/>
          </a:xfrm>
        </p:grpSpPr>
        <p:sp>
          <p:nvSpPr>
            <p:cNvPr id="9" name="TextBox 9"/>
            <p:cNvSpPr txBox="1"/>
            <p:nvPr/>
          </p:nvSpPr>
          <p:spPr>
            <a:xfrm>
              <a:off x="0" y="-66675"/>
              <a:ext cx="7211480" cy="629073"/>
            </a:xfrm>
            <a:prstGeom prst="rect">
              <a:avLst/>
            </a:prstGeom>
          </p:spPr>
          <p:txBody>
            <a:bodyPr lIns="0" tIns="0" rIns="0" bIns="0" rtlCol="0" anchor="t">
              <a:spAutoFit/>
            </a:bodyPr>
            <a:lstStyle/>
            <a:p>
              <a:pPr>
                <a:lnSpc>
                  <a:spcPts val="3920"/>
                </a:lnSpc>
              </a:pPr>
              <a:r>
                <a:rPr lang="en-US" sz="2800" spc="280">
                  <a:solidFill>
                    <a:srgbClr val="F6FAEF"/>
                  </a:solidFill>
                  <a:latin typeface="Bobby Jones"/>
                </a:rPr>
                <a:t>STIGMA</a:t>
              </a:r>
            </a:p>
          </p:txBody>
        </p:sp>
        <p:sp>
          <p:nvSpPr>
            <p:cNvPr id="10" name="TextBox 10"/>
            <p:cNvSpPr txBox="1"/>
            <p:nvPr/>
          </p:nvSpPr>
          <p:spPr>
            <a:xfrm>
              <a:off x="0" y="867198"/>
              <a:ext cx="7205777" cy="4154805"/>
            </a:xfrm>
            <a:prstGeom prst="rect">
              <a:avLst/>
            </a:prstGeom>
          </p:spPr>
          <p:txBody>
            <a:bodyPr lIns="0" tIns="0" rIns="0" bIns="0" rtlCol="0" anchor="t">
              <a:spAutoFit/>
            </a:bodyPr>
            <a:lstStyle/>
            <a:p>
              <a:pPr>
                <a:lnSpc>
                  <a:spcPts val="3600"/>
                </a:lnSpc>
              </a:pPr>
              <a:r>
                <a:rPr lang="en-US" sz="2400" dirty="0">
                  <a:solidFill>
                    <a:srgbClr val="F6FAEF"/>
                  </a:solidFill>
                  <a:latin typeface="Now"/>
                </a:rPr>
                <a:t>The medical model promotes a largely negative and disempowered image of the disabled community - this further oppresses disabled people and makes society less likely to question or challenge their exclusion.</a:t>
              </a:r>
            </a:p>
          </p:txBody>
        </p:sp>
      </p:grpSp>
      <p:grpSp>
        <p:nvGrpSpPr>
          <p:cNvPr id="11" name="Group 11"/>
          <p:cNvGrpSpPr/>
          <p:nvPr/>
        </p:nvGrpSpPr>
        <p:grpSpPr>
          <a:xfrm>
            <a:off x="1028700" y="1521168"/>
            <a:ext cx="15504692" cy="2823874"/>
            <a:chOff x="0" y="0"/>
            <a:chExt cx="20672922" cy="3765165"/>
          </a:xfrm>
        </p:grpSpPr>
        <p:sp>
          <p:nvSpPr>
            <p:cNvPr id="12" name="TextBox 12"/>
            <p:cNvSpPr txBox="1"/>
            <p:nvPr/>
          </p:nvSpPr>
          <p:spPr>
            <a:xfrm>
              <a:off x="0" y="76200"/>
              <a:ext cx="20672922" cy="2028719"/>
            </a:xfrm>
            <a:prstGeom prst="rect">
              <a:avLst/>
            </a:prstGeom>
          </p:spPr>
          <p:txBody>
            <a:bodyPr lIns="0" tIns="0" rIns="0" bIns="0" rtlCol="0" anchor="t">
              <a:spAutoFit/>
            </a:bodyPr>
            <a:lstStyle/>
            <a:p>
              <a:pPr>
                <a:lnSpc>
                  <a:spcPts val="11440"/>
                </a:lnSpc>
              </a:pPr>
              <a:r>
                <a:rPr lang="en-US" sz="10400" dirty="0">
                  <a:solidFill>
                    <a:srgbClr val="F6FAEF"/>
                  </a:solidFill>
                  <a:latin typeface="Bobby Jones"/>
                </a:rPr>
                <a:t>MEDICAL MODEL OF DISABILITY</a:t>
              </a:r>
            </a:p>
          </p:txBody>
        </p:sp>
        <p:sp>
          <p:nvSpPr>
            <p:cNvPr id="13" name="TextBox 13"/>
            <p:cNvSpPr txBox="1"/>
            <p:nvPr/>
          </p:nvSpPr>
          <p:spPr>
            <a:xfrm>
              <a:off x="0" y="2469765"/>
              <a:ext cx="20295603" cy="1295400"/>
            </a:xfrm>
            <a:prstGeom prst="rect">
              <a:avLst/>
            </a:prstGeom>
          </p:spPr>
          <p:txBody>
            <a:bodyPr lIns="0" tIns="0" rIns="0" bIns="0" rtlCol="0" anchor="t">
              <a:spAutoFit/>
            </a:bodyPr>
            <a:lstStyle/>
            <a:p>
              <a:pPr>
                <a:lnSpc>
                  <a:spcPts val="3839"/>
                </a:lnSpc>
              </a:pPr>
              <a:r>
                <a:rPr lang="en-US" sz="3199" dirty="0">
                  <a:solidFill>
                    <a:srgbClr val="F6FAEF"/>
                  </a:solidFill>
                  <a:latin typeface="Now Bold"/>
                </a:rPr>
                <a:t>The medical model of disability is generally considered to be negative by the disabled community. </a:t>
              </a:r>
            </a:p>
          </p:txBody>
        </p:sp>
      </p:grpSp>
      <p:grpSp>
        <p:nvGrpSpPr>
          <p:cNvPr id="14" name="Group 14"/>
          <p:cNvGrpSpPr/>
          <p:nvPr/>
        </p:nvGrpSpPr>
        <p:grpSpPr>
          <a:xfrm>
            <a:off x="967740" y="4767905"/>
            <a:ext cx="1087835" cy="876836"/>
            <a:chOff x="0" y="0"/>
            <a:chExt cx="1450447" cy="1169115"/>
          </a:xfrm>
        </p:grpSpPr>
        <p:pic>
          <p:nvPicPr>
            <p:cNvPr id="15" name="Picture 15"/>
            <p:cNvPicPr>
              <a:picLocks noChangeAspect="1"/>
            </p:cNvPicPr>
            <p:nvPr/>
          </p:nvPicPr>
          <p:blipFill>
            <a:blip r:embed="rId2"/>
            <a:srcRect/>
            <a:stretch>
              <a:fillRect/>
            </a:stretch>
          </p:blipFill>
          <p:spPr>
            <a:xfrm>
              <a:off x="0" y="0"/>
              <a:ext cx="1090465" cy="1169115"/>
            </a:xfrm>
            <a:prstGeom prst="rect">
              <a:avLst/>
            </a:prstGeom>
          </p:spPr>
        </p:pic>
        <p:pic>
          <p:nvPicPr>
            <p:cNvPr id="16" name="Picture 16"/>
            <p:cNvPicPr>
              <a:picLocks noChangeAspect="1"/>
            </p:cNvPicPr>
            <p:nvPr/>
          </p:nvPicPr>
          <p:blipFill>
            <a:blip r:embed="rId3"/>
            <a:srcRect/>
            <a:stretch>
              <a:fillRect/>
            </a:stretch>
          </p:blipFill>
          <p:spPr>
            <a:xfrm>
              <a:off x="407126" y="388223"/>
              <a:ext cx="1043321" cy="392668"/>
            </a:xfrm>
            <a:prstGeom prst="rect">
              <a:avLst/>
            </a:prstGeom>
          </p:spPr>
        </p:pic>
      </p:grpSp>
      <p:grpSp>
        <p:nvGrpSpPr>
          <p:cNvPr id="17" name="Group 17"/>
          <p:cNvGrpSpPr/>
          <p:nvPr/>
        </p:nvGrpSpPr>
        <p:grpSpPr>
          <a:xfrm>
            <a:off x="6769280" y="4767905"/>
            <a:ext cx="1087835" cy="876836"/>
            <a:chOff x="0" y="0"/>
            <a:chExt cx="1450447" cy="1169115"/>
          </a:xfrm>
        </p:grpSpPr>
        <p:pic>
          <p:nvPicPr>
            <p:cNvPr id="18" name="Picture 18"/>
            <p:cNvPicPr>
              <a:picLocks noChangeAspect="1"/>
            </p:cNvPicPr>
            <p:nvPr/>
          </p:nvPicPr>
          <p:blipFill>
            <a:blip r:embed="rId4"/>
            <a:srcRect/>
            <a:stretch>
              <a:fillRect/>
            </a:stretch>
          </p:blipFill>
          <p:spPr>
            <a:xfrm>
              <a:off x="0" y="0"/>
              <a:ext cx="1090465" cy="1169115"/>
            </a:xfrm>
            <a:prstGeom prst="rect">
              <a:avLst/>
            </a:prstGeom>
          </p:spPr>
        </p:pic>
        <p:pic>
          <p:nvPicPr>
            <p:cNvPr id="19" name="Picture 19"/>
            <p:cNvPicPr>
              <a:picLocks noChangeAspect="1"/>
            </p:cNvPicPr>
            <p:nvPr/>
          </p:nvPicPr>
          <p:blipFill>
            <a:blip r:embed="rId5"/>
            <a:srcRect/>
            <a:stretch>
              <a:fillRect/>
            </a:stretch>
          </p:blipFill>
          <p:spPr>
            <a:xfrm>
              <a:off x="407126" y="388223"/>
              <a:ext cx="1043321" cy="392668"/>
            </a:xfrm>
            <a:prstGeom prst="rect">
              <a:avLst/>
            </a:prstGeom>
          </p:spPr>
        </p:pic>
      </p:grpSp>
      <p:grpSp>
        <p:nvGrpSpPr>
          <p:cNvPr id="20" name="Group 20"/>
          <p:cNvGrpSpPr/>
          <p:nvPr/>
        </p:nvGrpSpPr>
        <p:grpSpPr>
          <a:xfrm>
            <a:off x="12437470" y="4767905"/>
            <a:ext cx="1087835" cy="876836"/>
            <a:chOff x="0" y="0"/>
            <a:chExt cx="1450447" cy="1169115"/>
          </a:xfrm>
        </p:grpSpPr>
        <p:pic>
          <p:nvPicPr>
            <p:cNvPr id="21" name="Picture 21"/>
            <p:cNvPicPr>
              <a:picLocks noChangeAspect="1"/>
            </p:cNvPicPr>
            <p:nvPr/>
          </p:nvPicPr>
          <p:blipFill>
            <a:blip r:embed="rId6"/>
            <a:srcRect/>
            <a:stretch>
              <a:fillRect/>
            </a:stretch>
          </p:blipFill>
          <p:spPr>
            <a:xfrm>
              <a:off x="0" y="0"/>
              <a:ext cx="1090465" cy="1169115"/>
            </a:xfrm>
            <a:prstGeom prst="rect">
              <a:avLst/>
            </a:prstGeom>
          </p:spPr>
        </p:pic>
        <p:pic>
          <p:nvPicPr>
            <p:cNvPr id="22" name="Picture 22"/>
            <p:cNvPicPr>
              <a:picLocks noChangeAspect="1"/>
            </p:cNvPicPr>
            <p:nvPr/>
          </p:nvPicPr>
          <p:blipFill>
            <a:blip r:embed="rId7"/>
            <a:srcRect/>
            <a:stretch>
              <a:fillRect/>
            </a:stretch>
          </p:blipFill>
          <p:spPr>
            <a:xfrm>
              <a:off x="407126" y="388223"/>
              <a:ext cx="1043321" cy="392668"/>
            </a:xfrm>
            <a:prstGeom prst="rect">
              <a:avLst/>
            </a:prstGeom>
          </p:spPr>
        </p:pic>
      </p:grpSp>
      <p:pic>
        <p:nvPicPr>
          <p:cNvPr id="23" name="Picture 23"/>
          <p:cNvPicPr>
            <a:picLocks noChangeAspect="1"/>
          </p:cNvPicPr>
          <p:nvPr/>
        </p:nvPicPr>
        <p:blipFill>
          <a:blip r:embed="rId8"/>
          <a:srcRect/>
          <a:stretch>
            <a:fillRect/>
          </a:stretch>
        </p:blipFill>
        <p:spPr>
          <a:xfrm>
            <a:off x="15547865" y="-169206"/>
            <a:ext cx="4718350" cy="403204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899C4"/>
        </a:solidFill>
        <a:effectLst/>
      </p:bgPr>
    </p:bg>
    <p:spTree>
      <p:nvGrpSpPr>
        <p:cNvPr id="1" name=""/>
        <p:cNvGrpSpPr/>
        <p:nvPr/>
      </p:nvGrpSpPr>
      <p:grpSpPr>
        <a:xfrm>
          <a:off x="0" y="0"/>
          <a:ext cx="0" cy="0"/>
          <a:chOff x="0" y="0"/>
          <a:chExt cx="0" cy="0"/>
        </a:xfrm>
      </p:grpSpPr>
      <p:sp>
        <p:nvSpPr>
          <p:cNvPr id="2" name="TextBox 2"/>
          <p:cNvSpPr txBox="1"/>
          <p:nvPr/>
        </p:nvSpPr>
        <p:spPr>
          <a:xfrm>
            <a:off x="1266625" y="1702338"/>
            <a:ext cx="14992979" cy="1502489"/>
          </a:xfrm>
          <a:prstGeom prst="rect">
            <a:avLst/>
          </a:prstGeom>
        </p:spPr>
        <p:txBody>
          <a:bodyPr lIns="0" tIns="0" rIns="0" bIns="0" rtlCol="0" anchor="t">
            <a:spAutoFit/>
          </a:bodyPr>
          <a:lstStyle/>
          <a:p>
            <a:pPr algn="ctr">
              <a:lnSpc>
                <a:spcPts val="11440"/>
              </a:lnSpc>
            </a:pPr>
            <a:r>
              <a:rPr lang="en-US" sz="10400" dirty="0">
                <a:solidFill>
                  <a:srgbClr val="F6FAEF"/>
                </a:solidFill>
                <a:latin typeface="Bobby Jones Bold"/>
              </a:rPr>
              <a:t>Social Model of Disability</a:t>
            </a:r>
          </a:p>
        </p:txBody>
      </p:sp>
      <p:sp>
        <p:nvSpPr>
          <p:cNvPr id="3" name="TextBox 3"/>
          <p:cNvSpPr txBox="1"/>
          <p:nvPr/>
        </p:nvSpPr>
        <p:spPr>
          <a:xfrm>
            <a:off x="1266625" y="5076825"/>
            <a:ext cx="3143650" cy="488474"/>
          </a:xfrm>
          <a:prstGeom prst="rect">
            <a:avLst/>
          </a:prstGeom>
        </p:spPr>
        <p:txBody>
          <a:bodyPr lIns="0" tIns="0" rIns="0" bIns="0" rtlCol="0" anchor="t">
            <a:spAutoFit/>
          </a:bodyPr>
          <a:lstStyle/>
          <a:p>
            <a:pPr algn="ctr">
              <a:lnSpc>
                <a:spcPts val="3920"/>
              </a:lnSpc>
            </a:pPr>
            <a:r>
              <a:rPr lang="en-US" sz="2800" spc="280">
                <a:solidFill>
                  <a:srgbClr val="F6FAEF"/>
                </a:solidFill>
                <a:latin typeface="Bobby Jones"/>
              </a:rPr>
              <a:t>DISTINCTION</a:t>
            </a:r>
          </a:p>
        </p:txBody>
      </p:sp>
      <p:sp>
        <p:nvSpPr>
          <p:cNvPr id="4" name="TextBox 4"/>
          <p:cNvSpPr txBox="1"/>
          <p:nvPr/>
        </p:nvSpPr>
        <p:spPr>
          <a:xfrm>
            <a:off x="1267573" y="6832124"/>
            <a:ext cx="3141753" cy="3158490"/>
          </a:xfrm>
          <a:prstGeom prst="rect">
            <a:avLst/>
          </a:prstGeom>
        </p:spPr>
        <p:txBody>
          <a:bodyPr lIns="0" tIns="0" rIns="0" bIns="0" rtlCol="0" anchor="t">
            <a:spAutoFit/>
          </a:bodyPr>
          <a:lstStyle/>
          <a:p>
            <a:pPr algn="ctr">
              <a:lnSpc>
                <a:spcPts val="3150"/>
              </a:lnSpc>
            </a:pPr>
            <a:r>
              <a:rPr lang="en-US" sz="2100" spc="21" dirty="0">
                <a:solidFill>
                  <a:srgbClr val="F6FAEF"/>
                </a:solidFill>
                <a:latin typeface="Now"/>
              </a:rPr>
              <a:t>The social model makes an important distinction between impairment and disability, </a:t>
            </a:r>
            <a:r>
              <a:rPr lang="en-US" sz="2100" spc="21" dirty="0" err="1">
                <a:solidFill>
                  <a:srgbClr val="F6FAEF"/>
                </a:solidFill>
                <a:latin typeface="Now"/>
              </a:rPr>
              <a:t>emphasising</a:t>
            </a:r>
            <a:r>
              <a:rPr lang="en-US" sz="2100" spc="21" dirty="0">
                <a:solidFill>
                  <a:srgbClr val="F6FAEF"/>
                </a:solidFill>
                <a:latin typeface="Now"/>
              </a:rPr>
              <a:t> that it is the barriers in society which disable someone.</a:t>
            </a:r>
          </a:p>
        </p:txBody>
      </p:sp>
      <p:pic>
        <p:nvPicPr>
          <p:cNvPr id="5" name="Picture 5"/>
          <p:cNvPicPr>
            <a:picLocks noChangeAspect="1"/>
          </p:cNvPicPr>
          <p:nvPr/>
        </p:nvPicPr>
        <p:blipFill>
          <a:blip r:embed="rId2"/>
          <a:srcRect/>
          <a:stretch>
            <a:fillRect/>
          </a:stretch>
        </p:blipFill>
        <p:spPr>
          <a:xfrm>
            <a:off x="2446699" y="6386427"/>
            <a:ext cx="698937" cy="263055"/>
          </a:xfrm>
          <a:prstGeom prst="rect">
            <a:avLst/>
          </a:prstGeom>
        </p:spPr>
      </p:pic>
      <p:sp>
        <p:nvSpPr>
          <p:cNvPr id="6" name="TextBox 6"/>
          <p:cNvSpPr txBox="1"/>
          <p:nvPr/>
        </p:nvSpPr>
        <p:spPr>
          <a:xfrm>
            <a:off x="5470325" y="5076825"/>
            <a:ext cx="3143650" cy="981392"/>
          </a:xfrm>
          <a:prstGeom prst="rect">
            <a:avLst/>
          </a:prstGeom>
        </p:spPr>
        <p:txBody>
          <a:bodyPr lIns="0" tIns="0" rIns="0" bIns="0" rtlCol="0" anchor="t">
            <a:spAutoFit/>
          </a:bodyPr>
          <a:lstStyle/>
          <a:p>
            <a:pPr algn="ctr">
              <a:lnSpc>
                <a:spcPts val="3920"/>
              </a:lnSpc>
            </a:pPr>
            <a:r>
              <a:rPr lang="en-US" sz="2800" spc="280">
                <a:solidFill>
                  <a:srgbClr val="F6FAEF"/>
                </a:solidFill>
                <a:latin typeface="Bobby Jones"/>
              </a:rPr>
              <a:t>CREATED BY DISABLED PEOPLE</a:t>
            </a:r>
          </a:p>
        </p:txBody>
      </p:sp>
      <p:sp>
        <p:nvSpPr>
          <p:cNvPr id="7" name="TextBox 7"/>
          <p:cNvSpPr txBox="1"/>
          <p:nvPr/>
        </p:nvSpPr>
        <p:spPr>
          <a:xfrm>
            <a:off x="5470325" y="6892766"/>
            <a:ext cx="3141753" cy="2762012"/>
          </a:xfrm>
          <a:prstGeom prst="rect">
            <a:avLst/>
          </a:prstGeom>
        </p:spPr>
        <p:txBody>
          <a:bodyPr lIns="0" tIns="0" rIns="0" bIns="0" rtlCol="0" anchor="t">
            <a:spAutoFit/>
          </a:bodyPr>
          <a:lstStyle/>
          <a:p>
            <a:pPr algn="ctr">
              <a:lnSpc>
                <a:spcPts val="3150"/>
              </a:lnSpc>
            </a:pPr>
            <a:r>
              <a:rPr lang="en-US" sz="2100" spc="21" dirty="0">
                <a:solidFill>
                  <a:srgbClr val="F6FAEF"/>
                </a:solidFill>
                <a:latin typeface="Now"/>
              </a:rPr>
              <a:t>The social model was originally developed by disabled people, meaning that it may better represent their experiences and feelings.</a:t>
            </a:r>
          </a:p>
        </p:txBody>
      </p:sp>
      <p:pic>
        <p:nvPicPr>
          <p:cNvPr id="8" name="Picture 8"/>
          <p:cNvPicPr>
            <a:picLocks noChangeAspect="1"/>
          </p:cNvPicPr>
          <p:nvPr/>
        </p:nvPicPr>
        <p:blipFill>
          <a:blip r:embed="rId2"/>
          <a:srcRect/>
          <a:stretch>
            <a:fillRect/>
          </a:stretch>
        </p:blipFill>
        <p:spPr>
          <a:xfrm>
            <a:off x="6691733" y="6386427"/>
            <a:ext cx="698937" cy="263055"/>
          </a:xfrm>
          <a:prstGeom prst="rect">
            <a:avLst/>
          </a:prstGeom>
        </p:spPr>
      </p:pic>
      <p:sp>
        <p:nvSpPr>
          <p:cNvPr id="9" name="TextBox 9"/>
          <p:cNvSpPr txBox="1"/>
          <p:nvPr/>
        </p:nvSpPr>
        <p:spPr>
          <a:xfrm>
            <a:off x="9674025" y="5076825"/>
            <a:ext cx="3143650" cy="488474"/>
          </a:xfrm>
          <a:prstGeom prst="rect">
            <a:avLst/>
          </a:prstGeom>
        </p:spPr>
        <p:txBody>
          <a:bodyPr lIns="0" tIns="0" rIns="0" bIns="0" rtlCol="0" anchor="t">
            <a:spAutoFit/>
          </a:bodyPr>
          <a:lstStyle/>
          <a:p>
            <a:pPr algn="ctr">
              <a:lnSpc>
                <a:spcPts val="3920"/>
              </a:lnSpc>
            </a:pPr>
            <a:r>
              <a:rPr lang="en-US" sz="2800" spc="280">
                <a:solidFill>
                  <a:srgbClr val="F6FAEF"/>
                </a:solidFill>
                <a:latin typeface="Bobby Jones"/>
              </a:rPr>
              <a:t>RECOGNITION</a:t>
            </a:r>
          </a:p>
        </p:txBody>
      </p:sp>
      <p:sp>
        <p:nvSpPr>
          <p:cNvPr id="10" name="TextBox 10"/>
          <p:cNvSpPr txBox="1"/>
          <p:nvPr/>
        </p:nvSpPr>
        <p:spPr>
          <a:xfrm>
            <a:off x="9675922" y="6832124"/>
            <a:ext cx="3141753" cy="3158490"/>
          </a:xfrm>
          <a:prstGeom prst="rect">
            <a:avLst/>
          </a:prstGeom>
        </p:spPr>
        <p:txBody>
          <a:bodyPr lIns="0" tIns="0" rIns="0" bIns="0" rtlCol="0" anchor="t">
            <a:spAutoFit/>
          </a:bodyPr>
          <a:lstStyle/>
          <a:p>
            <a:pPr algn="ctr">
              <a:lnSpc>
                <a:spcPts val="3150"/>
              </a:lnSpc>
            </a:pPr>
            <a:r>
              <a:rPr lang="en-US" sz="2100" spc="21" dirty="0" err="1">
                <a:solidFill>
                  <a:srgbClr val="F6FAEF"/>
                </a:solidFill>
                <a:latin typeface="Now"/>
              </a:rPr>
              <a:t>Emphasising</a:t>
            </a:r>
            <a:r>
              <a:rPr lang="en-US" sz="2100" spc="21" dirty="0">
                <a:solidFill>
                  <a:srgbClr val="F6FAEF"/>
                </a:solidFill>
                <a:latin typeface="Now"/>
              </a:rPr>
              <a:t> that societal barriers are what disables people allows non-disabled people to </a:t>
            </a:r>
            <a:r>
              <a:rPr lang="en-US" sz="2100" spc="21" dirty="0" err="1">
                <a:solidFill>
                  <a:srgbClr val="F6FAEF"/>
                </a:solidFill>
                <a:latin typeface="Now"/>
              </a:rPr>
              <a:t>recognise</a:t>
            </a:r>
            <a:r>
              <a:rPr lang="en-US" sz="2100" spc="21" dirty="0">
                <a:solidFill>
                  <a:srgbClr val="F6FAEF"/>
                </a:solidFill>
                <a:latin typeface="Now"/>
              </a:rPr>
              <a:t> this, and in turn to better accommodate disabled people.</a:t>
            </a:r>
          </a:p>
        </p:txBody>
      </p:sp>
      <p:pic>
        <p:nvPicPr>
          <p:cNvPr id="11" name="Picture 11"/>
          <p:cNvPicPr>
            <a:picLocks noChangeAspect="1"/>
          </p:cNvPicPr>
          <p:nvPr/>
        </p:nvPicPr>
        <p:blipFill>
          <a:blip r:embed="rId2"/>
          <a:srcRect/>
          <a:stretch>
            <a:fillRect/>
          </a:stretch>
        </p:blipFill>
        <p:spPr>
          <a:xfrm>
            <a:off x="10896381" y="6386427"/>
            <a:ext cx="698937" cy="263055"/>
          </a:xfrm>
          <a:prstGeom prst="rect">
            <a:avLst/>
          </a:prstGeom>
        </p:spPr>
      </p:pic>
      <p:sp>
        <p:nvSpPr>
          <p:cNvPr id="12" name="TextBox 12"/>
          <p:cNvSpPr txBox="1"/>
          <p:nvPr/>
        </p:nvSpPr>
        <p:spPr>
          <a:xfrm>
            <a:off x="13877725" y="5076825"/>
            <a:ext cx="3143650" cy="488474"/>
          </a:xfrm>
          <a:prstGeom prst="rect">
            <a:avLst/>
          </a:prstGeom>
        </p:spPr>
        <p:txBody>
          <a:bodyPr lIns="0" tIns="0" rIns="0" bIns="0" rtlCol="0" anchor="t">
            <a:spAutoFit/>
          </a:bodyPr>
          <a:lstStyle/>
          <a:p>
            <a:pPr algn="ctr">
              <a:lnSpc>
                <a:spcPts val="3920"/>
              </a:lnSpc>
            </a:pPr>
            <a:r>
              <a:rPr lang="en-US" sz="2800" spc="280">
                <a:solidFill>
                  <a:srgbClr val="F6FAEF"/>
                </a:solidFill>
                <a:latin typeface="Bobby Jones"/>
              </a:rPr>
              <a:t>PERCEPTION</a:t>
            </a:r>
          </a:p>
        </p:txBody>
      </p:sp>
      <p:sp>
        <p:nvSpPr>
          <p:cNvPr id="13" name="TextBox 13"/>
          <p:cNvSpPr txBox="1"/>
          <p:nvPr/>
        </p:nvSpPr>
        <p:spPr>
          <a:xfrm>
            <a:off x="13877725" y="6832124"/>
            <a:ext cx="3484653" cy="3158490"/>
          </a:xfrm>
          <a:prstGeom prst="rect">
            <a:avLst/>
          </a:prstGeom>
        </p:spPr>
        <p:txBody>
          <a:bodyPr lIns="0" tIns="0" rIns="0" bIns="0" rtlCol="0" anchor="t">
            <a:spAutoFit/>
          </a:bodyPr>
          <a:lstStyle/>
          <a:p>
            <a:pPr algn="ctr">
              <a:lnSpc>
                <a:spcPts val="3150"/>
              </a:lnSpc>
            </a:pPr>
            <a:r>
              <a:rPr lang="en-US" sz="2100" spc="21" dirty="0">
                <a:solidFill>
                  <a:srgbClr val="F6FAEF"/>
                </a:solidFill>
                <a:latin typeface="Now"/>
              </a:rPr>
              <a:t>The social model can help to change non-disabled people's perspective on disability as a whole, helping to challenge stereotypes and break down harmful stigma surrounding disability.</a:t>
            </a:r>
          </a:p>
        </p:txBody>
      </p:sp>
      <p:pic>
        <p:nvPicPr>
          <p:cNvPr id="14" name="Picture 14"/>
          <p:cNvPicPr>
            <a:picLocks noChangeAspect="1"/>
          </p:cNvPicPr>
          <p:nvPr/>
        </p:nvPicPr>
        <p:blipFill>
          <a:blip r:embed="rId2"/>
          <a:srcRect/>
          <a:stretch>
            <a:fillRect/>
          </a:stretch>
        </p:blipFill>
        <p:spPr>
          <a:xfrm>
            <a:off x="15100081" y="6386427"/>
            <a:ext cx="698937" cy="263055"/>
          </a:xfrm>
          <a:prstGeom prst="rect">
            <a:avLst/>
          </a:prstGeom>
        </p:spPr>
      </p:pic>
      <p:pic>
        <p:nvPicPr>
          <p:cNvPr id="15" name="Picture 15"/>
          <p:cNvPicPr>
            <a:picLocks noChangeAspect="1"/>
          </p:cNvPicPr>
          <p:nvPr/>
        </p:nvPicPr>
        <p:blipFill>
          <a:blip r:embed="rId3"/>
          <a:srcRect/>
          <a:stretch>
            <a:fillRect/>
          </a:stretch>
        </p:blipFill>
        <p:spPr>
          <a:xfrm>
            <a:off x="16846655" y="-886163"/>
            <a:ext cx="4076639" cy="4502312"/>
          </a:xfrm>
          <a:prstGeom prst="rect">
            <a:avLst/>
          </a:prstGeom>
        </p:spPr>
      </p:pic>
      <p:pic>
        <p:nvPicPr>
          <p:cNvPr id="16" name="Picture 16"/>
          <p:cNvPicPr>
            <a:picLocks noChangeAspect="1"/>
          </p:cNvPicPr>
          <p:nvPr/>
        </p:nvPicPr>
        <p:blipFill>
          <a:blip r:embed="rId4"/>
          <a:srcRect/>
          <a:stretch>
            <a:fillRect/>
          </a:stretch>
        </p:blipFill>
        <p:spPr>
          <a:xfrm>
            <a:off x="15384282" y="-965265"/>
            <a:ext cx="3956194" cy="3380747"/>
          </a:xfrm>
          <a:prstGeom prst="rect">
            <a:avLst/>
          </a:prstGeom>
        </p:spPr>
      </p:pic>
      <p:pic>
        <p:nvPicPr>
          <p:cNvPr id="17" name="Picture 17"/>
          <p:cNvPicPr>
            <a:picLocks noChangeAspect="1"/>
          </p:cNvPicPr>
          <p:nvPr/>
        </p:nvPicPr>
        <p:blipFill>
          <a:blip r:embed="rId5"/>
          <a:srcRect/>
          <a:stretch>
            <a:fillRect/>
          </a:stretch>
        </p:blipFill>
        <p:spPr>
          <a:xfrm rot="126598">
            <a:off x="2276475" y="9486900"/>
            <a:ext cx="7315200" cy="1263535"/>
          </a:xfrm>
          <a:prstGeom prst="rect">
            <a:avLst/>
          </a:prstGeom>
        </p:spPr>
      </p:pic>
      <p:pic>
        <p:nvPicPr>
          <p:cNvPr id="18" name="Picture 18"/>
          <p:cNvPicPr>
            <a:picLocks noChangeAspect="1"/>
          </p:cNvPicPr>
          <p:nvPr/>
        </p:nvPicPr>
        <p:blipFill>
          <a:blip r:embed="rId6"/>
          <a:srcRect/>
          <a:stretch>
            <a:fillRect/>
          </a:stretch>
        </p:blipFill>
        <p:spPr>
          <a:xfrm>
            <a:off x="-260755" y="-2393"/>
            <a:ext cx="2206620" cy="2062186"/>
          </a:xfrm>
          <a:prstGeom prst="rect">
            <a:avLst/>
          </a:prstGeom>
        </p:spPr>
      </p:pic>
      <p:sp>
        <p:nvSpPr>
          <p:cNvPr id="19" name="TextBox 19"/>
          <p:cNvSpPr txBox="1"/>
          <p:nvPr/>
        </p:nvSpPr>
        <p:spPr>
          <a:xfrm>
            <a:off x="1028700" y="3380636"/>
            <a:ext cx="16410422" cy="1285875"/>
          </a:xfrm>
          <a:prstGeom prst="rect">
            <a:avLst/>
          </a:prstGeom>
        </p:spPr>
        <p:txBody>
          <a:bodyPr lIns="0" tIns="0" rIns="0" bIns="0" rtlCol="0" anchor="t">
            <a:spAutoFit/>
          </a:bodyPr>
          <a:lstStyle/>
          <a:p>
            <a:pPr>
              <a:lnSpc>
                <a:spcPts val="3360"/>
              </a:lnSpc>
            </a:pPr>
            <a:r>
              <a:rPr lang="en-US" sz="2800" dirty="0">
                <a:solidFill>
                  <a:srgbClr val="F6FAEF"/>
                </a:solidFill>
                <a:latin typeface="Now Bold"/>
              </a:rPr>
              <a:t>The social model of disability is generally considered to be more positive by the disabled community. However, not everyone uses it - always remember that the way an individual chooses to describe their disability and identity is up to them.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D9D2"/>
        </a:solidFill>
        <a:effectLst/>
      </p:bgPr>
    </p:bg>
    <p:spTree>
      <p:nvGrpSpPr>
        <p:cNvPr id="1" name=""/>
        <p:cNvGrpSpPr/>
        <p:nvPr/>
      </p:nvGrpSpPr>
      <p:grpSpPr>
        <a:xfrm>
          <a:off x="0" y="0"/>
          <a:ext cx="0" cy="0"/>
          <a:chOff x="0" y="0"/>
          <a:chExt cx="0" cy="0"/>
        </a:xfrm>
      </p:grpSpPr>
      <p:sp>
        <p:nvSpPr>
          <p:cNvPr id="2" name="TextBox 2"/>
          <p:cNvSpPr txBox="1"/>
          <p:nvPr/>
        </p:nvSpPr>
        <p:spPr>
          <a:xfrm>
            <a:off x="3888395" y="1207387"/>
            <a:ext cx="14066449" cy="1502489"/>
          </a:xfrm>
          <a:prstGeom prst="rect">
            <a:avLst/>
          </a:prstGeom>
        </p:spPr>
        <p:txBody>
          <a:bodyPr lIns="0" tIns="0" rIns="0" bIns="0" rtlCol="0" anchor="t">
            <a:spAutoFit/>
          </a:bodyPr>
          <a:lstStyle/>
          <a:p>
            <a:pPr algn="r">
              <a:lnSpc>
                <a:spcPts val="11440"/>
              </a:lnSpc>
            </a:pPr>
            <a:r>
              <a:rPr lang="en-US" sz="10400">
                <a:solidFill>
                  <a:srgbClr val="7683C6"/>
                </a:solidFill>
                <a:latin typeface="Bobby Jones"/>
              </a:rPr>
              <a:t>WHAT IS THE IMPACT?</a:t>
            </a:r>
          </a:p>
        </p:txBody>
      </p:sp>
      <p:grpSp>
        <p:nvGrpSpPr>
          <p:cNvPr id="3" name="Group 3"/>
          <p:cNvGrpSpPr/>
          <p:nvPr/>
        </p:nvGrpSpPr>
        <p:grpSpPr>
          <a:xfrm>
            <a:off x="1903901" y="5143500"/>
            <a:ext cx="10843402" cy="4176346"/>
            <a:chOff x="0" y="0"/>
            <a:chExt cx="14457870" cy="5568462"/>
          </a:xfrm>
        </p:grpSpPr>
        <p:sp>
          <p:nvSpPr>
            <p:cNvPr id="4" name="TextBox 4"/>
            <p:cNvSpPr txBox="1"/>
            <p:nvPr/>
          </p:nvSpPr>
          <p:spPr>
            <a:xfrm>
              <a:off x="0" y="-9525"/>
              <a:ext cx="14429001" cy="2581275"/>
            </a:xfrm>
            <a:prstGeom prst="rect">
              <a:avLst/>
            </a:prstGeom>
          </p:spPr>
          <p:txBody>
            <a:bodyPr lIns="0" tIns="0" rIns="0" bIns="0" rtlCol="0" anchor="t">
              <a:spAutoFit/>
            </a:bodyPr>
            <a:lstStyle/>
            <a:p>
              <a:pPr>
                <a:lnSpc>
                  <a:spcPts val="3840"/>
                </a:lnSpc>
              </a:pPr>
              <a:r>
                <a:rPr lang="en-US" sz="3200" dirty="0">
                  <a:solidFill>
                    <a:srgbClr val="7683C6"/>
                  </a:solidFill>
                  <a:latin typeface="Now Bold"/>
                </a:rPr>
                <a:t>Think about the positive and negative associations of both models (you can do some more research using the links at the end of this workshop). What effect do these associations have on the disabled community?</a:t>
              </a:r>
            </a:p>
          </p:txBody>
        </p:sp>
        <p:sp>
          <p:nvSpPr>
            <p:cNvPr id="5" name="TextBox 5"/>
            <p:cNvSpPr txBox="1"/>
            <p:nvPr/>
          </p:nvSpPr>
          <p:spPr>
            <a:xfrm>
              <a:off x="0" y="3213882"/>
              <a:ext cx="14457870" cy="2354580"/>
            </a:xfrm>
            <a:prstGeom prst="rect">
              <a:avLst/>
            </a:prstGeom>
          </p:spPr>
          <p:txBody>
            <a:bodyPr lIns="0" tIns="0" rIns="0" bIns="0" rtlCol="0" anchor="t">
              <a:spAutoFit/>
            </a:bodyPr>
            <a:lstStyle/>
            <a:p>
              <a:pPr>
                <a:lnSpc>
                  <a:spcPts val="3600"/>
                </a:lnSpc>
              </a:pPr>
              <a:r>
                <a:rPr lang="en-US" sz="2400" dirty="0">
                  <a:solidFill>
                    <a:srgbClr val="7683C6"/>
                  </a:solidFill>
                  <a:latin typeface="Now"/>
                </a:rPr>
                <a:t>Write down your thoughts on this. If you are in a group, you can discuss amongst yourselves. Which model do you think is the most accurate and positive for the disabled community? You can create empathy maps for how a disabled person might feel about each of these models.</a:t>
              </a:r>
            </a:p>
          </p:txBody>
        </p:sp>
      </p:grpSp>
      <p:pic>
        <p:nvPicPr>
          <p:cNvPr id="6" name="Picture 6"/>
          <p:cNvPicPr>
            <a:picLocks noChangeAspect="1"/>
          </p:cNvPicPr>
          <p:nvPr/>
        </p:nvPicPr>
        <p:blipFill>
          <a:blip r:embed="rId2"/>
          <a:srcRect/>
          <a:stretch>
            <a:fillRect/>
          </a:stretch>
        </p:blipFill>
        <p:spPr>
          <a:xfrm>
            <a:off x="-641494" y="439998"/>
            <a:ext cx="4110543" cy="4539756"/>
          </a:xfrm>
          <a:prstGeom prst="rect">
            <a:avLst/>
          </a:prstGeom>
        </p:spPr>
      </p:pic>
      <p:pic>
        <p:nvPicPr>
          <p:cNvPr id="7" name="Picture 7"/>
          <p:cNvPicPr>
            <a:picLocks noChangeAspect="1"/>
          </p:cNvPicPr>
          <p:nvPr/>
        </p:nvPicPr>
        <p:blipFill>
          <a:blip r:embed="rId3"/>
          <a:srcRect/>
          <a:stretch>
            <a:fillRect/>
          </a:stretch>
        </p:blipFill>
        <p:spPr>
          <a:xfrm>
            <a:off x="2428245" y="2043206"/>
            <a:ext cx="2081609" cy="783442"/>
          </a:xfrm>
          <a:prstGeom prst="rect">
            <a:avLst/>
          </a:prstGeom>
        </p:spPr>
      </p:pic>
      <p:pic>
        <p:nvPicPr>
          <p:cNvPr id="8" name="Picture 8"/>
          <p:cNvPicPr>
            <a:picLocks noChangeAspect="1"/>
          </p:cNvPicPr>
          <p:nvPr/>
        </p:nvPicPr>
        <p:blipFill>
          <a:blip r:embed="rId4"/>
          <a:srcRect/>
          <a:stretch>
            <a:fillRect/>
          </a:stretch>
        </p:blipFill>
        <p:spPr>
          <a:xfrm>
            <a:off x="15327638" y="5551002"/>
            <a:ext cx="3863325" cy="3687719"/>
          </a:xfrm>
          <a:prstGeom prst="rect">
            <a:avLst/>
          </a:prstGeom>
        </p:spPr>
      </p:pic>
      <p:pic>
        <p:nvPicPr>
          <p:cNvPr id="9" name="Picture 9"/>
          <p:cNvPicPr>
            <a:picLocks noChangeAspect="1"/>
          </p:cNvPicPr>
          <p:nvPr/>
        </p:nvPicPr>
        <p:blipFill>
          <a:blip r:embed="rId5"/>
          <a:srcRect/>
          <a:stretch>
            <a:fillRect/>
          </a:stretch>
        </p:blipFill>
        <p:spPr>
          <a:xfrm>
            <a:off x="14210854" y="4790768"/>
            <a:ext cx="3743990" cy="329471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683C6"/>
        </a:solidFill>
        <a:effectLst/>
      </p:bgPr>
    </p:bg>
    <p:spTree>
      <p:nvGrpSpPr>
        <p:cNvPr id="1" name=""/>
        <p:cNvGrpSpPr/>
        <p:nvPr/>
      </p:nvGrpSpPr>
      <p:grpSpPr>
        <a:xfrm>
          <a:off x="0" y="0"/>
          <a:ext cx="0" cy="0"/>
          <a:chOff x="0" y="0"/>
          <a:chExt cx="0" cy="0"/>
        </a:xfrm>
      </p:grpSpPr>
      <p:sp>
        <p:nvSpPr>
          <p:cNvPr id="2" name="TextBox 2"/>
          <p:cNvSpPr txBox="1"/>
          <p:nvPr/>
        </p:nvSpPr>
        <p:spPr>
          <a:xfrm>
            <a:off x="4766081" y="3500725"/>
            <a:ext cx="8755837" cy="3419475"/>
          </a:xfrm>
          <a:prstGeom prst="rect">
            <a:avLst/>
          </a:prstGeom>
        </p:spPr>
        <p:txBody>
          <a:bodyPr lIns="0" tIns="0" rIns="0" bIns="0" rtlCol="0" anchor="t">
            <a:spAutoFit/>
          </a:bodyPr>
          <a:lstStyle/>
          <a:p>
            <a:pPr algn="ctr">
              <a:lnSpc>
                <a:spcPts val="13200"/>
              </a:lnSpc>
            </a:pPr>
            <a:r>
              <a:rPr lang="en-US" sz="12000">
                <a:solidFill>
                  <a:srgbClr val="F6FAEF"/>
                </a:solidFill>
                <a:latin typeface="Bobby Jones"/>
              </a:rPr>
              <a:t>ALLYSHIP AND ADVOCACY</a:t>
            </a:r>
          </a:p>
        </p:txBody>
      </p:sp>
      <p:pic>
        <p:nvPicPr>
          <p:cNvPr id="3" name="Picture 3"/>
          <p:cNvPicPr>
            <a:picLocks noChangeAspect="1"/>
          </p:cNvPicPr>
          <p:nvPr/>
        </p:nvPicPr>
        <p:blipFill>
          <a:blip r:embed="rId2"/>
          <a:srcRect/>
          <a:stretch>
            <a:fillRect/>
          </a:stretch>
        </p:blipFill>
        <p:spPr>
          <a:xfrm>
            <a:off x="13790610" y="7196114"/>
            <a:ext cx="2206620" cy="2062186"/>
          </a:xfrm>
          <a:prstGeom prst="rect">
            <a:avLst/>
          </a:prstGeom>
        </p:spPr>
      </p:pic>
      <p:pic>
        <p:nvPicPr>
          <p:cNvPr id="4" name="Picture 4"/>
          <p:cNvPicPr>
            <a:picLocks noChangeAspect="1"/>
          </p:cNvPicPr>
          <p:nvPr/>
        </p:nvPicPr>
        <p:blipFill>
          <a:blip r:embed="rId3"/>
          <a:srcRect/>
          <a:stretch>
            <a:fillRect/>
          </a:stretch>
        </p:blipFill>
        <p:spPr>
          <a:xfrm>
            <a:off x="-1421924" y="4136585"/>
            <a:ext cx="4901248" cy="3261558"/>
          </a:xfrm>
          <a:prstGeom prst="rect">
            <a:avLst/>
          </a:prstGeom>
        </p:spPr>
      </p:pic>
      <p:pic>
        <p:nvPicPr>
          <p:cNvPr id="5" name="Picture 5"/>
          <p:cNvPicPr>
            <a:picLocks noChangeAspect="1"/>
          </p:cNvPicPr>
          <p:nvPr/>
        </p:nvPicPr>
        <p:blipFill>
          <a:blip r:embed="rId4"/>
          <a:srcRect/>
          <a:stretch>
            <a:fillRect/>
          </a:stretch>
        </p:blipFill>
        <p:spPr>
          <a:xfrm>
            <a:off x="15676034" y="-708019"/>
            <a:ext cx="3638840" cy="3473438"/>
          </a:xfrm>
          <a:prstGeom prst="rect">
            <a:avLst/>
          </a:prstGeom>
        </p:spPr>
      </p:pic>
      <p:pic>
        <p:nvPicPr>
          <p:cNvPr id="6" name="Picture 6"/>
          <p:cNvPicPr>
            <a:picLocks noChangeAspect="1"/>
          </p:cNvPicPr>
          <p:nvPr/>
        </p:nvPicPr>
        <p:blipFill>
          <a:blip r:embed="rId5"/>
          <a:srcRect/>
          <a:stretch>
            <a:fillRect/>
          </a:stretch>
        </p:blipFill>
        <p:spPr>
          <a:xfrm>
            <a:off x="12929891" y="-234835"/>
            <a:ext cx="7315200" cy="126353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355900" y="729222"/>
            <a:ext cx="4436568" cy="4234906"/>
          </a:xfrm>
          <a:prstGeom prst="rect">
            <a:avLst/>
          </a:prstGeom>
        </p:spPr>
      </p:pic>
      <p:pic>
        <p:nvPicPr>
          <p:cNvPr id="3" name="Picture 3"/>
          <p:cNvPicPr>
            <a:picLocks noChangeAspect="1"/>
          </p:cNvPicPr>
          <p:nvPr/>
        </p:nvPicPr>
        <p:blipFill>
          <a:blip r:embed="rId3"/>
          <a:srcRect/>
          <a:stretch>
            <a:fillRect/>
          </a:stretch>
        </p:blipFill>
        <p:spPr>
          <a:xfrm>
            <a:off x="-4550334" y="6718082"/>
            <a:ext cx="6183443" cy="4114800"/>
          </a:xfrm>
          <a:prstGeom prst="rect">
            <a:avLst/>
          </a:prstGeom>
        </p:spPr>
      </p:pic>
      <p:pic>
        <p:nvPicPr>
          <p:cNvPr id="4" name="Picture 4"/>
          <p:cNvPicPr>
            <a:picLocks noChangeAspect="1"/>
          </p:cNvPicPr>
          <p:nvPr/>
        </p:nvPicPr>
        <p:blipFill>
          <a:blip r:embed="rId4"/>
          <a:srcRect/>
          <a:stretch>
            <a:fillRect/>
          </a:stretch>
        </p:blipFill>
        <p:spPr>
          <a:xfrm>
            <a:off x="15783532" y="225737"/>
            <a:ext cx="2206620" cy="2062186"/>
          </a:xfrm>
          <a:prstGeom prst="rect">
            <a:avLst/>
          </a:prstGeom>
        </p:spPr>
      </p:pic>
      <p:grpSp>
        <p:nvGrpSpPr>
          <p:cNvPr id="5" name="Group 5"/>
          <p:cNvGrpSpPr>
            <a:grpSpLocks noChangeAspect="1"/>
          </p:cNvGrpSpPr>
          <p:nvPr/>
        </p:nvGrpSpPr>
        <p:grpSpPr>
          <a:xfrm>
            <a:off x="3682466" y="405983"/>
            <a:ext cx="4914921" cy="4914902"/>
            <a:chOff x="0" y="0"/>
            <a:chExt cx="6350000" cy="6349975"/>
          </a:xfrm>
        </p:grpSpPr>
        <p:sp>
          <p:nvSpPr>
            <p:cNvPr id="6" name="Freeform 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23038" r="-23038"/>
              </a:stretch>
            </a:blipFill>
          </p:spPr>
        </p:sp>
      </p:grpSp>
      <p:grpSp>
        <p:nvGrpSpPr>
          <p:cNvPr id="7" name="Group 7"/>
          <p:cNvGrpSpPr/>
          <p:nvPr/>
        </p:nvGrpSpPr>
        <p:grpSpPr>
          <a:xfrm>
            <a:off x="3442552" y="5638513"/>
            <a:ext cx="5394749" cy="2609195"/>
            <a:chOff x="0" y="0"/>
            <a:chExt cx="7192999" cy="3478927"/>
          </a:xfrm>
        </p:grpSpPr>
        <p:sp>
          <p:nvSpPr>
            <p:cNvPr id="8" name="TextBox 8"/>
            <p:cNvSpPr txBox="1"/>
            <p:nvPr/>
          </p:nvSpPr>
          <p:spPr>
            <a:xfrm>
              <a:off x="0" y="-9525"/>
              <a:ext cx="7192999" cy="652463"/>
            </a:xfrm>
            <a:prstGeom prst="rect">
              <a:avLst/>
            </a:prstGeom>
          </p:spPr>
          <p:txBody>
            <a:bodyPr lIns="0" tIns="0" rIns="0" bIns="0" rtlCol="0" anchor="t">
              <a:spAutoFit/>
            </a:bodyPr>
            <a:lstStyle/>
            <a:p>
              <a:pPr algn="ctr">
                <a:lnSpc>
                  <a:spcPts val="3840"/>
                </a:lnSpc>
              </a:pPr>
              <a:r>
                <a:rPr lang="en-US" sz="3200">
                  <a:solidFill>
                    <a:srgbClr val="7683C6"/>
                  </a:solidFill>
                  <a:latin typeface="Now Bold"/>
                </a:rPr>
                <a:t>Allyship</a:t>
              </a:r>
            </a:p>
          </p:txBody>
        </p:sp>
        <p:sp>
          <p:nvSpPr>
            <p:cNvPr id="9" name="TextBox 9"/>
            <p:cNvSpPr txBox="1"/>
            <p:nvPr/>
          </p:nvSpPr>
          <p:spPr>
            <a:xfrm>
              <a:off x="0" y="1124347"/>
              <a:ext cx="7192999" cy="2354580"/>
            </a:xfrm>
            <a:prstGeom prst="rect">
              <a:avLst/>
            </a:prstGeom>
          </p:spPr>
          <p:txBody>
            <a:bodyPr lIns="0" tIns="0" rIns="0" bIns="0" rtlCol="0" anchor="t">
              <a:spAutoFit/>
            </a:bodyPr>
            <a:lstStyle/>
            <a:p>
              <a:pPr algn="ctr">
                <a:lnSpc>
                  <a:spcPts val="3600"/>
                </a:lnSpc>
              </a:pPr>
              <a:r>
                <a:rPr lang="en-US" sz="2400" dirty="0">
                  <a:solidFill>
                    <a:srgbClr val="7683C6"/>
                  </a:solidFill>
                  <a:latin typeface="Now"/>
                </a:rPr>
                <a:t>Building relationships based on trust, consistency, and accountability with a </a:t>
              </a:r>
              <a:r>
                <a:rPr lang="en-US" sz="2400" dirty="0" err="1">
                  <a:solidFill>
                    <a:srgbClr val="7683C6"/>
                  </a:solidFill>
                  <a:latin typeface="Now"/>
                </a:rPr>
                <a:t>marginalised</a:t>
              </a:r>
              <a:r>
                <a:rPr lang="en-US" sz="2400" dirty="0">
                  <a:solidFill>
                    <a:srgbClr val="7683C6"/>
                  </a:solidFill>
                  <a:latin typeface="Now"/>
                </a:rPr>
                <a:t> group, e.g. the disabled community</a:t>
              </a:r>
            </a:p>
          </p:txBody>
        </p:sp>
      </p:grpSp>
      <p:grpSp>
        <p:nvGrpSpPr>
          <p:cNvPr id="10" name="Group 10"/>
          <p:cNvGrpSpPr/>
          <p:nvPr/>
        </p:nvGrpSpPr>
        <p:grpSpPr>
          <a:xfrm>
            <a:off x="9450699" y="5638513"/>
            <a:ext cx="5394749" cy="2159139"/>
            <a:chOff x="0" y="0"/>
            <a:chExt cx="7192999" cy="2878852"/>
          </a:xfrm>
        </p:grpSpPr>
        <p:sp>
          <p:nvSpPr>
            <p:cNvPr id="11" name="TextBox 11"/>
            <p:cNvSpPr txBox="1"/>
            <p:nvPr/>
          </p:nvSpPr>
          <p:spPr>
            <a:xfrm>
              <a:off x="0" y="-9525"/>
              <a:ext cx="7192999" cy="652463"/>
            </a:xfrm>
            <a:prstGeom prst="rect">
              <a:avLst/>
            </a:prstGeom>
          </p:spPr>
          <p:txBody>
            <a:bodyPr lIns="0" tIns="0" rIns="0" bIns="0" rtlCol="0" anchor="t">
              <a:spAutoFit/>
            </a:bodyPr>
            <a:lstStyle/>
            <a:p>
              <a:pPr algn="ctr">
                <a:lnSpc>
                  <a:spcPts val="3840"/>
                </a:lnSpc>
              </a:pPr>
              <a:r>
                <a:rPr lang="en-US" sz="3200">
                  <a:solidFill>
                    <a:srgbClr val="7683C6"/>
                  </a:solidFill>
                  <a:latin typeface="Now Bold"/>
                </a:rPr>
                <a:t>Advocacy</a:t>
              </a:r>
            </a:p>
          </p:txBody>
        </p:sp>
        <p:sp>
          <p:nvSpPr>
            <p:cNvPr id="12" name="TextBox 12"/>
            <p:cNvSpPr txBox="1"/>
            <p:nvPr/>
          </p:nvSpPr>
          <p:spPr>
            <a:xfrm>
              <a:off x="0" y="1124347"/>
              <a:ext cx="7192999" cy="1754505"/>
            </a:xfrm>
            <a:prstGeom prst="rect">
              <a:avLst/>
            </a:prstGeom>
          </p:spPr>
          <p:txBody>
            <a:bodyPr lIns="0" tIns="0" rIns="0" bIns="0" rtlCol="0" anchor="t">
              <a:spAutoFit/>
            </a:bodyPr>
            <a:lstStyle/>
            <a:p>
              <a:pPr algn="ctr">
                <a:lnSpc>
                  <a:spcPts val="3600"/>
                </a:lnSpc>
              </a:pPr>
              <a:r>
                <a:rPr lang="en-US" sz="2400" dirty="0">
                  <a:solidFill>
                    <a:srgbClr val="7683C6"/>
                  </a:solidFill>
                  <a:latin typeface="Now"/>
                </a:rPr>
                <a:t>Publicly supporting and fighting for a particular cause, e.g. disability rights</a:t>
              </a:r>
            </a:p>
          </p:txBody>
        </p:sp>
      </p:grpSp>
      <p:grpSp>
        <p:nvGrpSpPr>
          <p:cNvPr id="13" name="Group 13"/>
          <p:cNvGrpSpPr>
            <a:grpSpLocks noChangeAspect="1"/>
          </p:cNvGrpSpPr>
          <p:nvPr/>
        </p:nvGrpSpPr>
        <p:grpSpPr>
          <a:xfrm>
            <a:off x="9690613" y="405983"/>
            <a:ext cx="4914921" cy="4914902"/>
            <a:chOff x="0" y="0"/>
            <a:chExt cx="6350000" cy="6349975"/>
          </a:xfrm>
        </p:grpSpPr>
        <p:sp>
          <p:nvSpPr>
            <p:cNvPr id="14" name="Freeform 1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16699" r="-16699"/>
              </a:stretch>
            </a:blipFill>
          </p:spPr>
        </p:sp>
      </p:grpSp>
      <p:sp>
        <p:nvSpPr>
          <p:cNvPr id="15" name="TextBox 15"/>
          <p:cNvSpPr txBox="1"/>
          <p:nvPr/>
        </p:nvSpPr>
        <p:spPr>
          <a:xfrm>
            <a:off x="1428391" y="8438674"/>
            <a:ext cx="16859609" cy="1572578"/>
          </a:xfrm>
          <a:prstGeom prst="rect">
            <a:avLst/>
          </a:prstGeom>
        </p:spPr>
        <p:txBody>
          <a:bodyPr lIns="0" tIns="0" rIns="0" bIns="0" rtlCol="0" anchor="t">
            <a:spAutoFit/>
          </a:bodyPr>
          <a:lstStyle/>
          <a:p>
            <a:pPr>
              <a:lnSpc>
                <a:spcPts val="3150"/>
              </a:lnSpc>
            </a:pPr>
            <a:r>
              <a:rPr lang="en-US" sz="2100" dirty="0">
                <a:solidFill>
                  <a:srgbClr val="7683C6"/>
                </a:solidFill>
                <a:latin typeface="Now"/>
              </a:rPr>
              <a:t>Image descriptions: (Left) A wheelchair user with long hair is laughing and talking with two people standing facing away from the camera in a busy room.</a:t>
            </a:r>
          </a:p>
          <a:p>
            <a:pPr>
              <a:lnSpc>
                <a:spcPts val="3150"/>
              </a:lnSpc>
            </a:pPr>
            <a:r>
              <a:rPr lang="en-US" sz="2100" dirty="0">
                <a:solidFill>
                  <a:srgbClr val="7683C6"/>
                </a:solidFill>
                <a:latin typeface="Now"/>
              </a:rPr>
              <a:t>(Right) A group of people, some of whom are wheelchair users, wearing purple shirts holding signs with the slogan "#</a:t>
            </a:r>
            <a:r>
              <a:rPr lang="en-US" sz="2100" dirty="0" err="1">
                <a:solidFill>
                  <a:srgbClr val="7683C6"/>
                </a:solidFill>
                <a:latin typeface="Now"/>
              </a:rPr>
              <a:t>StandByMe</a:t>
            </a:r>
            <a:r>
              <a:rPr lang="en-US" sz="2100" dirty="0">
                <a:solidFill>
                  <a:srgbClr val="7683C6"/>
                </a:solidFill>
                <a:latin typeface="Now"/>
              </a:rPr>
              <a:t>" at a rally which took place in New South Wales, Australia.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899C4"/>
        </a:solidFill>
        <a:effectLst/>
      </p:bgPr>
    </p:bg>
    <p:spTree>
      <p:nvGrpSpPr>
        <p:cNvPr id="1" name=""/>
        <p:cNvGrpSpPr/>
        <p:nvPr/>
      </p:nvGrpSpPr>
      <p:grpSpPr>
        <a:xfrm>
          <a:off x="0" y="0"/>
          <a:ext cx="0" cy="0"/>
          <a:chOff x="0" y="0"/>
          <a:chExt cx="0" cy="0"/>
        </a:xfrm>
      </p:grpSpPr>
      <p:sp>
        <p:nvSpPr>
          <p:cNvPr id="2" name="TextBox 2"/>
          <p:cNvSpPr txBox="1"/>
          <p:nvPr/>
        </p:nvSpPr>
        <p:spPr>
          <a:xfrm>
            <a:off x="6388497" y="586881"/>
            <a:ext cx="11634596" cy="1385173"/>
          </a:xfrm>
          <a:prstGeom prst="rect">
            <a:avLst/>
          </a:prstGeom>
        </p:spPr>
        <p:txBody>
          <a:bodyPr lIns="0" tIns="0" rIns="0" bIns="0" rtlCol="0" anchor="t">
            <a:spAutoFit/>
          </a:bodyPr>
          <a:lstStyle/>
          <a:p>
            <a:pPr algn="r">
              <a:lnSpc>
                <a:spcPts val="10560"/>
              </a:lnSpc>
            </a:pPr>
            <a:r>
              <a:rPr lang="en-US" sz="9600">
                <a:solidFill>
                  <a:srgbClr val="F6FAEF"/>
                </a:solidFill>
                <a:latin typeface="Bobby Jones"/>
              </a:rPr>
              <a:t>WHY IS THIS IMPORTANT?</a:t>
            </a:r>
          </a:p>
        </p:txBody>
      </p:sp>
      <p:pic>
        <p:nvPicPr>
          <p:cNvPr id="3" name="Picture 3"/>
          <p:cNvPicPr>
            <a:picLocks noChangeAspect="1"/>
          </p:cNvPicPr>
          <p:nvPr/>
        </p:nvPicPr>
        <p:blipFill>
          <a:blip r:embed="rId2"/>
          <a:srcRect/>
          <a:stretch>
            <a:fillRect/>
          </a:stretch>
        </p:blipFill>
        <p:spPr>
          <a:xfrm>
            <a:off x="16506055" y="4722257"/>
            <a:ext cx="3837986" cy="4114800"/>
          </a:xfrm>
          <a:prstGeom prst="rect">
            <a:avLst/>
          </a:prstGeom>
        </p:spPr>
      </p:pic>
      <p:pic>
        <p:nvPicPr>
          <p:cNvPr id="4" name="Picture 4"/>
          <p:cNvPicPr>
            <a:picLocks noChangeAspect="1"/>
          </p:cNvPicPr>
          <p:nvPr/>
        </p:nvPicPr>
        <p:blipFill>
          <a:blip r:embed="rId3"/>
          <a:srcRect/>
          <a:stretch>
            <a:fillRect/>
          </a:stretch>
        </p:blipFill>
        <p:spPr>
          <a:xfrm>
            <a:off x="16263043" y="8905117"/>
            <a:ext cx="2733617" cy="2336000"/>
          </a:xfrm>
          <a:prstGeom prst="rect">
            <a:avLst/>
          </a:prstGeom>
        </p:spPr>
      </p:pic>
      <p:pic>
        <p:nvPicPr>
          <p:cNvPr id="5" name="Picture 5"/>
          <p:cNvPicPr>
            <a:picLocks noChangeAspect="1"/>
          </p:cNvPicPr>
          <p:nvPr/>
        </p:nvPicPr>
        <p:blipFill>
          <a:blip r:embed="rId4"/>
          <a:srcRect/>
          <a:stretch>
            <a:fillRect/>
          </a:stretch>
        </p:blipFill>
        <p:spPr>
          <a:xfrm>
            <a:off x="1043682" y="-1879929"/>
            <a:ext cx="4436568" cy="4234906"/>
          </a:xfrm>
          <a:prstGeom prst="rect">
            <a:avLst/>
          </a:prstGeom>
        </p:spPr>
      </p:pic>
      <p:grpSp>
        <p:nvGrpSpPr>
          <p:cNvPr id="6" name="Group 6"/>
          <p:cNvGrpSpPr/>
          <p:nvPr/>
        </p:nvGrpSpPr>
        <p:grpSpPr>
          <a:xfrm>
            <a:off x="763905" y="2344328"/>
            <a:ext cx="15721904" cy="7105798"/>
            <a:chOff x="0" y="-66675"/>
            <a:chExt cx="20962539" cy="9474397"/>
          </a:xfrm>
        </p:grpSpPr>
        <p:sp>
          <p:nvSpPr>
            <p:cNvPr id="7" name="TextBox 7"/>
            <p:cNvSpPr txBox="1"/>
            <p:nvPr/>
          </p:nvSpPr>
          <p:spPr>
            <a:xfrm>
              <a:off x="0" y="3887856"/>
              <a:ext cx="20896803" cy="615573"/>
            </a:xfrm>
            <a:prstGeom prst="rect">
              <a:avLst/>
            </a:prstGeom>
          </p:spPr>
          <p:txBody>
            <a:bodyPr lIns="0" tIns="0" rIns="0" bIns="0" rtlCol="0" anchor="t">
              <a:spAutoFit/>
            </a:bodyPr>
            <a:lstStyle/>
            <a:p>
              <a:pPr>
                <a:lnSpc>
                  <a:spcPts val="3825"/>
                </a:lnSpc>
              </a:pPr>
              <a:r>
                <a:rPr lang="en-US" sz="2732" spc="273" dirty="0">
                  <a:solidFill>
                    <a:srgbClr val="F6FAEF"/>
                  </a:solidFill>
                  <a:latin typeface="Bobby Jones"/>
                </a:rPr>
                <a:t>SUPPORTING THE DISABLED COMMUNITY</a:t>
              </a:r>
            </a:p>
          </p:txBody>
        </p:sp>
        <p:sp>
          <p:nvSpPr>
            <p:cNvPr id="8" name="TextBox 8"/>
            <p:cNvSpPr txBox="1"/>
            <p:nvPr/>
          </p:nvSpPr>
          <p:spPr>
            <a:xfrm>
              <a:off x="32868" y="-66675"/>
              <a:ext cx="20896803" cy="615573"/>
            </a:xfrm>
            <a:prstGeom prst="rect">
              <a:avLst/>
            </a:prstGeom>
          </p:spPr>
          <p:txBody>
            <a:bodyPr lIns="0" tIns="0" rIns="0" bIns="0" rtlCol="0" anchor="t">
              <a:spAutoFit/>
            </a:bodyPr>
            <a:lstStyle/>
            <a:p>
              <a:pPr>
                <a:lnSpc>
                  <a:spcPts val="3825"/>
                </a:lnSpc>
              </a:pPr>
              <a:r>
                <a:rPr lang="en-US" sz="2732" spc="273">
                  <a:solidFill>
                    <a:srgbClr val="F6FAEF"/>
                  </a:solidFill>
                  <a:latin typeface="Bobby Jones"/>
                </a:rPr>
                <a:t>USING YOUR PRIVILEGE FOR GOOD</a:t>
              </a:r>
            </a:p>
          </p:txBody>
        </p:sp>
        <p:sp>
          <p:nvSpPr>
            <p:cNvPr id="9" name="TextBox 9"/>
            <p:cNvSpPr txBox="1"/>
            <p:nvPr/>
          </p:nvSpPr>
          <p:spPr>
            <a:xfrm>
              <a:off x="32868" y="7703029"/>
              <a:ext cx="20929671" cy="1704693"/>
            </a:xfrm>
            <a:prstGeom prst="rect">
              <a:avLst/>
            </a:prstGeom>
          </p:spPr>
          <p:txBody>
            <a:bodyPr lIns="0" tIns="0" rIns="0" bIns="0" rtlCol="0" anchor="t">
              <a:spAutoFit/>
            </a:bodyPr>
            <a:lstStyle/>
            <a:p>
              <a:pPr>
                <a:lnSpc>
                  <a:spcPts val="3513"/>
                </a:lnSpc>
              </a:pPr>
              <a:r>
                <a:rPr lang="en-US" sz="2342" dirty="0">
                  <a:solidFill>
                    <a:srgbClr val="F6FAEF"/>
                  </a:solidFill>
                  <a:latin typeface="Now"/>
                </a:rPr>
                <a:t>There are many reasons why allyship and advocacy are important, this is just scratching the surface. Have a think about reasons why these concepts matter so much. If you are in a group, you can discuss this amongst yourselves.</a:t>
              </a:r>
            </a:p>
          </p:txBody>
        </p:sp>
        <p:sp>
          <p:nvSpPr>
            <p:cNvPr id="10" name="TextBox 10"/>
            <p:cNvSpPr txBox="1"/>
            <p:nvPr/>
          </p:nvSpPr>
          <p:spPr>
            <a:xfrm>
              <a:off x="0" y="4654599"/>
              <a:ext cx="20929671" cy="1704693"/>
            </a:xfrm>
            <a:prstGeom prst="rect">
              <a:avLst/>
            </a:prstGeom>
          </p:spPr>
          <p:txBody>
            <a:bodyPr lIns="0" tIns="0" rIns="0" bIns="0" rtlCol="0" anchor="t">
              <a:spAutoFit/>
            </a:bodyPr>
            <a:lstStyle/>
            <a:p>
              <a:pPr>
                <a:lnSpc>
                  <a:spcPts val="3513"/>
                </a:lnSpc>
              </a:pPr>
              <a:r>
                <a:rPr lang="en-US" sz="2342" dirty="0">
                  <a:solidFill>
                    <a:srgbClr val="F6FAEF"/>
                  </a:solidFill>
                  <a:latin typeface="Now"/>
                </a:rPr>
                <a:t>All too often, the voices of the disabled community go unheard. You can help support disabled people to feel able to express their concerns, thoughts and opinions, and listen to what they have to say. Campaigning with the disabled community on the issues that matter to them is key in being an ally and advocate.</a:t>
              </a:r>
            </a:p>
          </p:txBody>
        </p:sp>
        <p:sp>
          <p:nvSpPr>
            <p:cNvPr id="11" name="TextBox 11"/>
            <p:cNvSpPr txBox="1"/>
            <p:nvPr/>
          </p:nvSpPr>
          <p:spPr>
            <a:xfrm>
              <a:off x="32868" y="1020499"/>
              <a:ext cx="20929671" cy="2290363"/>
            </a:xfrm>
            <a:prstGeom prst="rect">
              <a:avLst/>
            </a:prstGeom>
          </p:spPr>
          <p:txBody>
            <a:bodyPr lIns="0" tIns="0" rIns="0" bIns="0" rtlCol="0" anchor="t">
              <a:spAutoFit/>
            </a:bodyPr>
            <a:lstStyle/>
            <a:p>
              <a:pPr>
                <a:lnSpc>
                  <a:spcPts val="3513"/>
                </a:lnSpc>
              </a:pPr>
              <a:r>
                <a:rPr lang="en-US" sz="2342" dirty="0">
                  <a:solidFill>
                    <a:srgbClr val="F6FAEF"/>
                  </a:solidFill>
                  <a:latin typeface="Now"/>
                </a:rPr>
                <a:t>A non-disabled person has inherent privilege compared to a disabled person. This doesn't mean that a non-disabled person cannot face challenges or discrimination - it simply means that a disability is not one of the things making their life harder. As an ally, you can use this privilege to bring attention to the experiences of the disabled community and amplify their voices. </a:t>
              </a:r>
            </a:p>
          </p:txBody>
        </p:sp>
      </p:grpSp>
      <p:pic>
        <p:nvPicPr>
          <p:cNvPr id="12" name="Picture 12"/>
          <p:cNvPicPr>
            <a:picLocks noChangeAspect="1"/>
          </p:cNvPicPr>
          <p:nvPr/>
        </p:nvPicPr>
        <p:blipFill>
          <a:blip r:embed="rId5"/>
          <a:srcRect/>
          <a:stretch>
            <a:fillRect/>
          </a:stretch>
        </p:blipFill>
        <p:spPr>
          <a:xfrm>
            <a:off x="-1187576" y="-22167"/>
            <a:ext cx="7315200" cy="126353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FAEF"/>
        </a:solidFill>
        <a:effectLst/>
      </p:bgPr>
    </p:bg>
    <p:spTree>
      <p:nvGrpSpPr>
        <p:cNvPr id="1" name=""/>
        <p:cNvGrpSpPr/>
        <p:nvPr/>
      </p:nvGrpSpPr>
      <p:grpSpPr>
        <a:xfrm>
          <a:off x="0" y="0"/>
          <a:ext cx="0" cy="0"/>
          <a:chOff x="0" y="0"/>
          <a:chExt cx="0" cy="0"/>
        </a:xfrm>
      </p:grpSpPr>
      <p:grpSp>
        <p:nvGrpSpPr>
          <p:cNvPr id="2" name="Group 2"/>
          <p:cNvGrpSpPr/>
          <p:nvPr/>
        </p:nvGrpSpPr>
        <p:grpSpPr>
          <a:xfrm>
            <a:off x="577404" y="2082974"/>
            <a:ext cx="8908696" cy="6192607"/>
            <a:chOff x="0" y="0"/>
            <a:chExt cx="11878261" cy="8256809"/>
          </a:xfrm>
        </p:grpSpPr>
        <p:sp>
          <p:nvSpPr>
            <p:cNvPr id="3" name="TextBox 3"/>
            <p:cNvSpPr txBox="1"/>
            <p:nvPr/>
          </p:nvSpPr>
          <p:spPr>
            <a:xfrm>
              <a:off x="0" y="76200"/>
              <a:ext cx="11878261" cy="4584700"/>
            </a:xfrm>
            <a:prstGeom prst="rect">
              <a:avLst/>
            </a:prstGeom>
          </p:spPr>
          <p:txBody>
            <a:bodyPr lIns="0" tIns="0" rIns="0" bIns="0" rtlCol="0" anchor="t">
              <a:spAutoFit/>
            </a:bodyPr>
            <a:lstStyle/>
            <a:p>
              <a:pPr>
                <a:lnSpc>
                  <a:spcPts val="13200"/>
                </a:lnSpc>
              </a:pPr>
              <a:r>
                <a:rPr lang="en-US" sz="12000" dirty="0">
                  <a:solidFill>
                    <a:srgbClr val="7683C6"/>
                  </a:solidFill>
                  <a:latin typeface="Bobby Jones"/>
                </a:rPr>
                <a:t>TIPS ON BEING A GOOD ALLY</a:t>
              </a:r>
            </a:p>
          </p:txBody>
        </p:sp>
        <p:sp>
          <p:nvSpPr>
            <p:cNvPr id="4" name="TextBox 4"/>
            <p:cNvSpPr txBox="1"/>
            <p:nvPr/>
          </p:nvSpPr>
          <p:spPr>
            <a:xfrm>
              <a:off x="1697" y="5032597"/>
              <a:ext cx="11876565" cy="3224213"/>
            </a:xfrm>
            <a:prstGeom prst="rect">
              <a:avLst/>
            </a:prstGeom>
          </p:spPr>
          <p:txBody>
            <a:bodyPr lIns="0" tIns="0" rIns="0" bIns="0" rtlCol="0" anchor="t">
              <a:spAutoFit/>
            </a:bodyPr>
            <a:lstStyle/>
            <a:p>
              <a:pPr>
                <a:lnSpc>
                  <a:spcPts val="3839"/>
                </a:lnSpc>
              </a:pPr>
              <a:r>
                <a:rPr lang="en-US" sz="3199" dirty="0">
                  <a:solidFill>
                    <a:srgbClr val="7683C6"/>
                  </a:solidFill>
                  <a:latin typeface="Now Bold"/>
                </a:rPr>
                <a:t>This list is far from exhaustive! You can do some more research with the links at the end of this workshop. If you are in a group, discuss ways in which you think you can be a good ally to the disabled community.</a:t>
              </a:r>
            </a:p>
          </p:txBody>
        </p:sp>
      </p:grpSp>
      <p:pic>
        <p:nvPicPr>
          <p:cNvPr id="5" name="Picture 5"/>
          <p:cNvPicPr>
            <a:picLocks noChangeAspect="1"/>
          </p:cNvPicPr>
          <p:nvPr/>
        </p:nvPicPr>
        <p:blipFill>
          <a:blip r:embed="rId2"/>
          <a:srcRect/>
          <a:stretch>
            <a:fillRect/>
          </a:stretch>
        </p:blipFill>
        <p:spPr>
          <a:xfrm>
            <a:off x="9707740" y="8168647"/>
            <a:ext cx="341532" cy="366165"/>
          </a:xfrm>
          <a:prstGeom prst="rect">
            <a:avLst/>
          </a:prstGeom>
        </p:spPr>
      </p:pic>
      <p:pic>
        <p:nvPicPr>
          <p:cNvPr id="6" name="Picture 6"/>
          <p:cNvPicPr>
            <a:picLocks noChangeAspect="1"/>
          </p:cNvPicPr>
          <p:nvPr/>
        </p:nvPicPr>
        <p:blipFill>
          <a:blip r:embed="rId3"/>
          <a:srcRect/>
          <a:stretch>
            <a:fillRect/>
          </a:stretch>
        </p:blipFill>
        <p:spPr>
          <a:xfrm>
            <a:off x="9707740" y="5678517"/>
            <a:ext cx="341532" cy="366165"/>
          </a:xfrm>
          <a:prstGeom prst="rect">
            <a:avLst/>
          </a:prstGeom>
        </p:spPr>
      </p:pic>
      <p:pic>
        <p:nvPicPr>
          <p:cNvPr id="7" name="Picture 7"/>
          <p:cNvPicPr>
            <a:picLocks noChangeAspect="1"/>
          </p:cNvPicPr>
          <p:nvPr/>
        </p:nvPicPr>
        <p:blipFill>
          <a:blip r:embed="rId4"/>
          <a:srcRect/>
          <a:stretch>
            <a:fillRect/>
          </a:stretch>
        </p:blipFill>
        <p:spPr>
          <a:xfrm>
            <a:off x="9707740" y="3050310"/>
            <a:ext cx="341532" cy="366165"/>
          </a:xfrm>
          <a:prstGeom prst="rect">
            <a:avLst/>
          </a:prstGeom>
        </p:spPr>
      </p:pic>
      <p:pic>
        <p:nvPicPr>
          <p:cNvPr id="8" name="Picture 8"/>
          <p:cNvPicPr>
            <a:picLocks noChangeAspect="1"/>
          </p:cNvPicPr>
          <p:nvPr/>
        </p:nvPicPr>
        <p:blipFill>
          <a:blip r:embed="rId5"/>
          <a:srcRect/>
          <a:stretch>
            <a:fillRect/>
          </a:stretch>
        </p:blipFill>
        <p:spPr>
          <a:xfrm>
            <a:off x="9707740" y="798473"/>
            <a:ext cx="341532" cy="366165"/>
          </a:xfrm>
          <a:prstGeom prst="rect">
            <a:avLst/>
          </a:prstGeom>
        </p:spPr>
      </p:pic>
      <p:grpSp>
        <p:nvGrpSpPr>
          <p:cNvPr id="9" name="Group 9"/>
          <p:cNvGrpSpPr/>
          <p:nvPr/>
        </p:nvGrpSpPr>
        <p:grpSpPr>
          <a:xfrm>
            <a:off x="10260816" y="798473"/>
            <a:ext cx="7543410" cy="1928560"/>
            <a:chOff x="0" y="0"/>
            <a:chExt cx="10057880" cy="2571413"/>
          </a:xfrm>
        </p:grpSpPr>
        <p:sp>
          <p:nvSpPr>
            <p:cNvPr id="10" name="TextBox 10"/>
            <p:cNvSpPr txBox="1"/>
            <p:nvPr/>
          </p:nvSpPr>
          <p:spPr>
            <a:xfrm>
              <a:off x="0" y="-66675"/>
              <a:ext cx="10057880" cy="677145"/>
            </a:xfrm>
            <a:prstGeom prst="rect">
              <a:avLst/>
            </a:prstGeom>
          </p:spPr>
          <p:txBody>
            <a:bodyPr lIns="0" tIns="0" rIns="0" bIns="0" rtlCol="0" anchor="t">
              <a:spAutoFit/>
            </a:bodyPr>
            <a:lstStyle/>
            <a:p>
              <a:pPr>
                <a:lnSpc>
                  <a:spcPts val="4255"/>
                </a:lnSpc>
              </a:pPr>
              <a:r>
                <a:rPr lang="en-US" sz="3039" spc="303">
                  <a:solidFill>
                    <a:srgbClr val="7683C6"/>
                  </a:solidFill>
                  <a:latin typeface="Bobby Jones"/>
                </a:rPr>
                <a:t>PRACTICE ACCOUNTABILITY</a:t>
              </a:r>
            </a:p>
          </p:txBody>
        </p:sp>
        <p:sp>
          <p:nvSpPr>
            <p:cNvPr id="11" name="TextBox 11"/>
            <p:cNvSpPr txBox="1"/>
            <p:nvPr/>
          </p:nvSpPr>
          <p:spPr>
            <a:xfrm>
              <a:off x="0" y="889540"/>
              <a:ext cx="10052610" cy="1681873"/>
            </a:xfrm>
            <a:prstGeom prst="rect">
              <a:avLst/>
            </a:prstGeom>
          </p:spPr>
          <p:txBody>
            <a:bodyPr lIns="0" tIns="0" rIns="0" bIns="0" rtlCol="0" anchor="t">
              <a:spAutoFit/>
            </a:bodyPr>
            <a:lstStyle/>
            <a:p>
              <a:pPr>
                <a:lnSpc>
                  <a:spcPts val="3419"/>
                </a:lnSpc>
              </a:pPr>
              <a:r>
                <a:rPr lang="en-US" sz="2279" spc="22" dirty="0">
                  <a:solidFill>
                    <a:srgbClr val="7683C6"/>
                  </a:solidFill>
                  <a:latin typeface="Now"/>
                </a:rPr>
                <a:t>Mistakes happen! Own up to your mistakes when they happen, and take on board feedback so you can be better in the future.</a:t>
              </a:r>
            </a:p>
          </p:txBody>
        </p:sp>
      </p:grpSp>
      <p:grpSp>
        <p:nvGrpSpPr>
          <p:cNvPr id="12" name="Group 12"/>
          <p:cNvGrpSpPr/>
          <p:nvPr/>
        </p:nvGrpSpPr>
        <p:grpSpPr>
          <a:xfrm>
            <a:off x="10260816" y="3050310"/>
            <a:ext cx="7543410" cy="2358928"/>
            <a:chOff x="0" y="0"/>
            <a:chExt cx="10057880" cy="3145237"/>
          </a:xfrm>
        </p:grpSpPr>
        <p:sp>
          <p:nvSpPr>
            <p:cNvPr id="13" name="TextBox 13"/>
            <p:cNvSpPr txBox="1"/>
            <p:nvPr/>
          </p:nvSpPr>
          <p:spPr>
            <a:xfrm>
              <a:off x="0" y="-66675"/>
              <a:ext cx="10057880" cy="677145"/>
            </a:xfrm>
            <a:prstGeom prst="rect">
              <a:avLst/>
            </a:prstGeom>
          </p:spPr>
          <p:txBody>
            <a:bodyPr lIns="0" tIns="0" rIns="0" bIns="0" rtlCol="0" anchor="t">
              <a:spAutoFit/>
            </a:bodyPr>
            <a:lstStyle/>
            <a:p>
              <a:pPr>
                <a:lnSpc>
                  <a:spcPts val="4255"/>
                </a:lnSpc>
              </a:pPr>
              <a:r>
                <a:rPr lang="en-US" sz="3039" spc="303" dirty="0">
                  <a:solidFill>
                    <a:srgbClr val="7683C6"/>
                  </a:solidFill>
                  <a:latin typeface="Bobby Jones"/>
                </a:rPr>
                <a:t>EDUCATE YOURSELF</a:t>
              </a:r>
            </a:p>
          </p:txBody>
        </p:sp>
        <p:sp>
          <p:nvSpPr>
            <p:cNvPr id="14" name="TextBox 14"/>
            <p:cNvSpPr txBox="1"/>
            <p:nvPr/>
          </p:nvSpPr>
          <p:spPr>
            <a:xfrm>
              <a:off x="0" y="889540"/>
              <a:ext cx="10052610" cy="2255697"/>
            </a:xfrm>
            <a:prstGeom prst="rect">
              <a:avLst/>
            </a:prstGeom>
          </p:spPr>
          <p:txBody>
            <a:bodyPr lIns="0" tIns="0" rIns="0" bIns="0" rtlCol="0" anchor="t">
              <a:spAutoFit/>
            </a:bodyPr>
            <a:lstStyle/>
            <a:p>
              <a:pPr>
                <a:lnSpc>
                  <a:spcPts val="3419"/>
                </a:lnSpc>
              </a:pPr>
              <a:r>
                <a:rPr lang="en-US" sz="2279" spc="22" dirty="0">
                  <a:solidFill>
                    <a:srgbClr val="7683C6"/>
                  </a:solidFill>
                  <a:latin typeface="Now"/>
                </a:rPr>
                <a:t>Learn about the issues affecting the community - the best way to do this is to listen to disabled people! Actively seek out disabled voices and experiences, learn from them, and promote them to others.</a:t>
              </a:r>
            </a:p>
          </p:txBody>
        </p:sp>
      </p:grpSp>
      <p:grpSp>
        <p:nvGrpSpPr>
          <p:cNvPr id="15" name="Group 15"/>
          <p:cNvGrpSpPr/>
          <p:nvPr/>
        </p:nvGrpSpPr>
        <p:grpSpPr>
          <a:xfrm>
            <a:off x="10260816" y="5678517"/>
            <a:ext cx="7543410" cy="2358928"/>
            <a:chOff x="0" y="0"/>
            <a:chExt cx="10057880" cy="3145237"/>
          </a:xfrm>
        </p:grpSpPr>
        <p:sp>
          <p:nvSpPr>
            <p:cNvPr id="16" name="TextBox 16"/>
            <p:cNvSpPr txBox="1"/>
            <p:nvPr/>
          </p:nvSpPr>
          <p:spPr>
            <a:xfrm>
              <a:off x="0" y="-66675"/>
              <a:ext cx="10057880" cy="677145"/>
            </a:xfrm>
            <a:prstGeom prst="rect">
              <a:avLst/>
            </a:prstGeom>
          </p:spPr>
          <p:txBody>
            <a:bodyPr lIns="0" tIns="0" rIns="0" bIns="0" rtlCol="0" anchor="t">
              <a:spAutoFit/>
            </a:bodyPr>
            <a:lstStyle/>
            <a:p>
              <a:pPr>
                <a:lnSpc>
                  <a:spcPts val="4255"/>
                </a:lnSpc>
              </a:pPr>
              <a:r>
                <a:rPr lang="en-US" sz="3039" spc="303">
                  <a:solidFill>
                    <a:srgbClr val="7683C6"/>
                  </a:solidFill>
                  <a:latin typeface="Bobby Jones"/>
                </a:rPr>
                <a:t>PROMOTE ACCESSIBILITY</a:t>
              </a:r>
            </a:p>
          </p:txBody>
        </p:sp>
        <p:sp>
          <p:nvSpPr>
            <p:cNvPr id="17" name="TextBox 17"/>
            <p:cNvSpPr txBox="1"/>
            <p:nvPr/>
          </p:nvSpPr>
          <p:spPr>
            <a:xfrm>
              <a:off x="0" y="889540"/>
              <a:ext cx="10052610" cy="2255697"/>
            </a:xfrm>
            <a:prstGeom prst="rect">
              <a:avLst/>
            </a:prstGeom>
          </p:spPr>
          <p:txBody>
            <a:bodyPr lIns="0" tIns="0" rIns="0" bIns="0" rtlCol="0" anchor="t">
              <a:spAutoFit/>
            </a:bodyPr>
            <a:lstStyle/>
            <a:p>
              <a:pPr>
                <a:lnSpc>
                  <a:spcPts val="3419"/>
                </a:lnSpc>
              </a:pPr>
              <a:r>
                <a:rPr lang="en-US" sz="2279" spc="22" dirty="0">
                  <a:solidFill>
                    <a:srgbClr val="7683C6"/>
                  </a:solidFill>
                  <a:latin typeface="Now"/>
                </a:rPr>
                <a:t>Challenge inaccessibility when you see it. If you are in control of a space, such as your social media, work to make it accessible (for example, by including image descriptions).</a:t>
              </a:r>
            </a:p>
          </p:txBody>
        </p:sp>
      </p:grpSp>
      <p:grpSp>
        <p:nvGrpSpPr>
          <p:cNvPr id="18" name="Group 18"/>
          <p:cNvGrpSpPr/>
          <p:nvPr/>
        </p:nvGrpSpPr>
        <p:grpSpPr>
          <a:xfrm>
            <a:off x="10260816" y="8168647"/>
            <a:ext cx="7543410" cy="1498192"/>
            <a:chOff x="0" y="0"/>
            <a:chExt cx="10057880" cy="1997589"/>
          </a:xfrm>
        </p:grpSpPr>
        <p:sp>
          <p:nvSpPr>
            <p:cNvPr id="19" name="TextBox 19"/>
            <p:cNvSpPr txBox="1"/>
            <p:nvPr/>
          </p:nvSpPr>
          <p:spPr>
            <a:xfrm>
              <a:off x="0" y="-66675"/>
              <a:ext cx="10057880" cy="677145"/>
            </a:xfrm>
            <a:prstGeom prst="rect">
              <a:avLst/>
            </a:prstGeom>
          </p:spPr>
          <p:txBody>
            <a:bodyPr lIns="0" tIns="0" rIns="0" bIns="0" rtlCol="0" anchor="t">
              <a:spAutoFit/>
            </a:bodyPr>
            <a:lstStyle/>
            <a:p>
              <a:pPr>
                <a:lnSpc>
                  <a:spcPts val="4255"/>
                </a:lnSpc>
              </a:pPr>
              <a:r>
                <a:rPr lang="en-US" sz="3039" spc="303">
                  <a:solidFill>
                    <a:srgbClr val="7683C6"/>
                  </a:solidFill>
                  <a:latin typeface="Bobby Jones"/>
                </a:rPr>
                <a:t>BE RESPECTFUL</a:t>
              </a:r>
            </a:p>
          </p:txBody>
        </p:sp>
        <p:sp>
          <p:nvSpPr>
            <p:cNvPr id="20" name="TextBox 20"/>
            <p:cNvSpPr txBox="1"/>
            <p:nvPr/>
          </p:nvSpPr>
          <p:spPr>
            <a:xfrm>
              <a:off x="0" y="889540"/>
              <a:ext cx="10052610" cy="1108049"/>
            </a:xfrm>
            <a:prstGeom prst="rect">
              <a:avLst/>
            </a:prstGeom>
          </p:spPr>
          <p:txBody>
            <a:bodyPr lIns="0" tIns="0" rIns="0" bIns="0" rtlCol="0" anchor="t">
              <a:spAutoFit/>
            </a:bodyPr>
            <a:lstStyle/>
            <a:p>
              <a:pPr>
                <a:lnSpc>
                  <a:spcPts val="3419"/>
                </a:lnSpc>
              </a:pPr>
              <a:r>
                <a:rPr lang="en-US" sz="2279" spc="22" dirty="0">
                  <a:solidFill>
                    <a:srgbClr val="7683C6"/>
                  </a:solidFill>
                  <a:latin typeface="Now"/>
                </a:rPr>
                <a:t>Don't define disabled people by their disability. Use the language that people ask you to use. </a:t>
              </a:r>
            </a:p>
          </p:txBody>
        </p:sp>
      </p:grpSp>
      <p:pic>
        <p:nvPicPr>
          <p:cNvPr id="21" name="Picture 21"/>
          <p:cNvPicPr>
            <a:picLocks noChangeAspect="1"/>
          </p:cNvPicPr>
          <p:nvPr/>
        </p:nvPicPr>
        <p:blipFill>
          <a:blip r:embed="rId6"/>
          <a:srcRect/>
          <a:stretch>
            <a:fillRect/>
          </a:stretch>
        </p:blipFill>
        <p:spPr>
          <a:xfrm>
            <a:off x="6072557" y="-1153153"/>
            <a:ext cx="3071443" cy="3392156"/>
          </a:xfrm>
          <a:prstGeom prst="rect">
            <a:avLst/>
          </a:prstGeom>
        </p:spPr>
      </p:pic>
      <p:pic>
        <p:nvPicPr>
          <p:cNvPr id="22" name="Picture 22"/>
          <p:cNvPicPr>
            <a:picLocks noChangeAspect="1"/>
          </p:cNvPicPr>
          <p:nvPr/>
        </p:nvPicPr>
        <p:blipFill>
          <a:blip r:embed="rId7"/>
          <a:srcRect/>
          <a:stretch>
            <a:fillRect/>
          </a:stretch>
        </p:blipFill>
        <p:spPr>
          <a:xfrm>
            <a:off x="5031752" y="225137"/>
            <a:ext cx="2081609" cy="783442"/>
          </a:xfrm>
          <a:prstGeom prst="rect">
            <a:avLst/>
          </a:prstGeom>
        </p:spPr>
      </p:pic>
      <p:pic>
        <p:nvPicPr>
          <p:cNvPr id="23" name="Picture 23"/>
          <p:cNvPicPr>
            <a:picLocks noChangeAspect="1"/>
          </p:cNvPicPr>
          <p:nvPr/>
        </p:nvPicPr>
        <p:blipFill>
          <a:blip r:embed="rId8"/>
          <a:srcRect/>
          <a:stretch>
            <a:fillRect/>
          </a:stretch>
        </p:blipFill>
        <p:spPr>
          <a:xfrm>
            <a:off x="-1337332" y="7309100"/>
            <a:ext cx="1720299" cy="1642103"/>
          </a:xfrm>
          <a:prstGeom prst="rect">
            <a:avLst/>
          </a:prstGeom>
        </p:spPr>
      </p:pic>
      <p:pic>
        <p:nvPicPr>
          <p:cNvPr id="24" name="Picture 24"/>
          <p:cNvPicPr>
            <a:picLocks noChangeAspect="1"/>
          </p:cNvPicPr>
          <p:nvPr/>
        </p:nvPicPr>
        <p:blipFill>
          <a:blip r:embed="rId9"/>
          <a:srcRect/>
          <a:stretch>
            <a:fillRect/>
          </a:stretch>
        </p:blipFill>
        <p:spPr>
          <a:xfrm>
            <a:off x="6504969" y="8644897"/>
            <a:ext cx="2206620" cy="20621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683C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96292" y="4503335"/>
            <a:ext cx="3956194" cy="3380747"/>
          </a:xfrm>
          <a:prstGeom prst="rect">
            <a:avLst/>
          </a:prstGeom>
        </p:spPr>
      </p:pic>
      <p:pic>
        <p:nvPicPr>
          <p:cNvPr id="3" name="Picture 3"/>
          <p:cNvPicPr>
            <a:picLocks noChangeAspect="1"/>
          </p:cNvPicPr>
          <p:nvPr/>
        </p:nvPicPr>
        <p:blipFill>
          <a:blip r:embed="rId3"/>
          <a:srcRect/>
          <a:stretch>
            <a:fillRect/>
          </a:stretch>
        </p:blipFill>
        <p:spPr>
          <a:xfrm rot="9157491">
            <a:off x="-1341763" y="1500935"/>
            <a:ext cx="3837986" cy="4114800"/>
          </a:xfrm>
          <a:prstGeom prst="rect">
            <a:avLst/>
          </a:prstGeom>
        </p:spPr>
      </p:pic>
      <p:pic>
        <p:nvPicPr>
          <p:cNvPr id="4" name="Picture 4"/>
          <p:cNvPicPr>
            <a:picLocks noChangeAspect="1"/>
          </p:cNvPicPr>
          <p:nvPr/>
        </p:nvPicPr>
        <p:blipFill>
          <a:blip r:embed="rId4"/>
          <a:srcRect/>
          <a:stretch>
            <a:fillRect/>
          </a:stretch>
        </p:blipFill>
        <p:spPr>
          <a:xfrm>
            <a:off x="14436779" y="8618135"/>
            <a:ext cx="2822521" cy="2694224"/>
          </a:xfrm>
          <a:prstGeom prst="rect">
            <a:avLst/>
          </a:prstGeom>
        </p:spPr>
      </p:pic>
      <p:grpSp>
        <p:nvGrpSpPr>
          <p:cNvPr id="5" name="Group 5"/>
          <p:cNvGrpSpPr/>
          <p:nvPr/>
        </p:nvGrpSpPr>
        <p:grpSpPr>
          <a:xfrm>
            <a:off x="2431202" y="1126106"/>
            <a:ext cx="13416838" cy="8034788"/>
            <a:chOff x="0" y="0"/>
            <a:chExt cx="17889117" cy="10713051"/>
          </a:xfrm>
        </p:grpSpPr>
        <p:sp>
          <p:nvSpPr>
            <p:cNvPr id="6" name="TextBox 6"/>
            <p:cNvSpPr txBox="1"/>
            <p:nvPr/>
          </p:nvSpPr>
          <p:spPr>
            <a:xfrm>
              <a:off x="2065663" y="4758021"/>
              <a:ext cx="13757792" cy="5955030"/>
            </a:xfrm>
            <a:prstGeom prst="rect">
              <a:avLst/>
            </a:prstGeom>
          </p:spPr>
          <p:txBody>
            <a:bodyPr lIns="0" tIns="0" rIns="0" bIns="0" rtlCol="0" anchor="t">
              <a:spAutoFit/>
            </a:bodyPr>
            <a:lstStyle/>
            <a:p>
              <a:pPr marL="518161" lvl="1" indent="-259081" algn="ctr">
                <a:lnSpc>
                  <a:spcPts val="3600"/>
                </a:lnSpc>
                <a:buFont typeface="Arial"/>
                <a:buChar char="•"/>
              </a:pPr>
              <a:r>
                <a:rPr lang="en-US" sz="2400">
                  <a:solidFill>
                    <a:srgbClr val="F6FAEF"/>
                  </a:solidFill>
                  <a:latin typeface="Now"/>
                </a:rPr>
                <a:t>I will have learnt about the concepts of ableism and disablism</a:t>
              </a:r>
            </a:p>
            <a:p>
              <a:pPr marL="518161" lvl="1" indent="-259081" algn="ctr">
                <a:lnSpc>
                  <a:spcPts val="3600"/>
                </a:lnSpc>
                <a:buFont typeface="Arial"/>
                <a:buChar char="•"/>
              </a:pPr>
              <a:r>
                <a:rPr lang="en-US" sz="2400">
                  <a:solidFill>
                    <a:srgbClr val="F6FAEF"/>
                  </a:solidFill>
                  <a:latin typeface="Now"/>
                </a:rPr>
                <a:t>I will have thought about the impact this has on the disabled community</a:t>
              </a:r>
            </a:p>
            <a:p>
              <a:pPr marL="518161" lvl="1" indent="-259081" algn="ctr">
                <a:lnSpc>
                  <a:spcPts val="3600"/>
                </a:lnSpc>
                <a:buFont typeface="Arial"/>
                <a:buChar char="•"/>
              </a:pPr>
              <a:r>
                <a:rPr lang="en-US" sz="2400">
                  <a:solidFill>
                    <a:srgbClr val="F6FAEF"/>
                  </a:solidFill>
                  <a:latin typeface="Now"/>
                </a:rPr>
                <a:t>I will understand the difference between different models of disability, and how these can affect the disabled community</a:t>
              </a:r>
            </a:p>
            <a:p>
              <a:pPr marL="518161" lvl="1" indent="-259081" algn="ctr">
                <a:lnSpc>
                  <a:spcPts val="3600"/>
                </a:lnSpc>
                <a:buFont typeface="Arial"/>
                <a:buChar char="•"/>
              </a:pPr>
              <a:r>
                <a:rPr lang="en-US" sz="2400">
                  <a:solidFill>
                    <a:srgbClr val="F6FAEF"/>
                  </a:solidFill>
                  <a:latin typeface="Now"/>
                </a:rPr>
                <a:t>I will have learnt about the concepts of allyship and advocacy, and why these are important</a:t>
              </a:r>
            </a:p>
            <a:p>
              <a:pPr marL="518160" lvl="1" indent="-259080" algn="ctr">
                <a:lnSpc>
                  <a:spcPts val="3600"/>
                </a:lnSpc>
                <a:buFont typeface="Arial"/>
                <a:buChar char="•"/>
              </a:pPr>
              <a:r>
                <a:rPr lang="en-US" sz="2400">
                  <a:solidFill>
                    <a:srgbClr val="F6FAEF"/>
                  </a:solidFill>
                  <a:latin typeface="Now"/>
                </a:rPr>
                <a:t>I will have thought of ways in which I can be an effective ally to the disabled community, and ways in which I can advocate for positive change</a:t>
              </a:r>
            </a:p>
          </p:txBody>
        </p:sp>
        <p:sp>
          <p:nvSpPr>
            <p:cNvPr id="7" name="TextBox 7"/>
            <p:cNvSpPr txBox="1"/>
            <p:nvPr/>
          </p:nvSpPr>
          <p:spPr>
            <a:xfrm>
              <a:off x="0" y="76200"/>
              <a:ext cx="17889117" cy="2355850"/>
            </a:xfrm>
            <a:prstGeom prst="rect">
              <a:avLst/>
            </a:prstGeom>
          </p:spPr>
          <p:txBody>
            <a:bodyPr lIns="0" tIns="0" rIns="0" bIns="0" rtlCol="0" anchor="t">
              <a:spAutoFit/>
            </a:bodyPr>
            <a:lstStyle/>
            <a:p>
              <a:pPr algn="ctr">
                <a:lnSpc>
                  <a:spcPts val="13200"/>
                </a:lnSpc>
              </a:pPr>
              <a:r>
                <a:rPr lang="en-US" sz="12000">
                  <a:solidFill>
                    <a:srgbClr val="F6FAEF"/>
                  </a:solidFill>
                  <a:latin typeface="Bobby Jones"/>
                </a:rPr>
                <a:t>LEARNING OUTCOMES</a:t>
              </a:r>
            </a:p>
          </p:txBody>
        </p:sp>
        <p:sp>
          <p:nvSpPr>
            <p:cNvPr id="8" name="TextBox 8"/>
            <p:cNvSpPr txBox="1"/>
            <p:nvPr/>
          </p:nvSpPr>
          <p:spPr>
            <a:xfrm>
              <a:off x="2065663" y="3233192"/>
              <a:ext cx="13757792" cy="652463"/>
            </a:xfrm>
            <a:prstGeom prst="rect">
              <a:avLst/>
            </a:prstGeom>
          </p:spPr>
          <p:txBody>
            <a:bodyPr lIns="0" tIns="0" rIns="0" bIns="0" rtlCol="0" anchor="t">
              <a:spAutoFit/>
            </a:bodyPr>
            <a:lstStyle/>
            <a:p>
              <a:pPr algn="ctr">
                <a:lnSpc>
                  <a:spcPts val="3840"/>
                </a:lnSpc>
              </a:pPr>
              <a:r>
                <a:rPr lang="en-US" sz="3200">
                  <a:solidFill>
                    <a:srgbClr val="F6FAEF"/>
                  </a:solidFill>
                  <a:latin typeface="Now Bold"/>
                </a:rPr>
                <a:t>By the end of this workshop:</a:t>
              </a:r>
            </a:p>
          </p:txBody>
        </p:sp>
      </p:grpSp>
      <p:pic>
        <p:nvPicPr>
          <p:cNvPr id="9" name="Picture 9"/>
          <p:cNvPicPr>
            <a:picLocks noChangeAspect="1"/>
          </p:cNvPicPr>
          <p:nvPr/>
        </p:nvPicPr>
        <p:blipFill>
          <a:blip r:embed="rId5"/>
          <a:srcRect/>
          <a:stretch>
            <a:fillRect/>
          </a:stretch>
        </p:blipFill>
        <p:spPr>
          <a:xfrm>
            <a:off x="15177691" y="1343029"/>
            <a:ext cx="2081609" cy="7834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683C6"/>
        </a:solidFill>
        <a:effectLst/>
      </p:bgPr>
    </p:bg>
    <p:spTree>
      <p:nvGrpSpPr>
        <p:cNvPr id="1" name=""/>
        <p:cNvGrpSpPr/>
        <p:nvPr/>
      </p:nvGrpSpPr>
      <p:grpSpPr>
        <a:xfrm>
          <a:off x="0" y="0"/>
          <a:ext cx="0" cy="0"/>
          <a:chOff x="0" y="0"/>
          <a:chExt cx="0" cy="0"/>
        </a:xfrm>
      </p:grpSpPr>
      <p:grpSp>
        <p:nvGrpSpPr>
          <p:cNvPr id="2" name="Group 2"/>
          <p:cNvGrpSpPr/>
          <p:nvPr/>
        </p:nvGrpSpPr>
        <p:grpSpPr>
          <a:xfrm>
            <a:off x="2870148" y="850434"/>
            <a:ext cx="12053638" cy="2626836"/>
            <a:chOff x="0" y="0"/>
            <a:chExt cx="16071517" cy="3502448"/>
          </a:xfrm>
        </p:grpSpPr>
        <p:sp>
          <p:nvSpPr>
            <p:cNvPr id="3" name="TextBox 3"/>
            <p:cNvSpPr txBox="1"/>
            <p:nvPr/>
          </p:nvSpPr>
          <p:spPr>
            <a:xfrm>
              <a:off x="0" y="2882900"/>
              <a:ext cx="16071517" cy="619548"/>
            </a:xfrm>
            <a:prstGeom prst="rect">
              <a:avLst/>
            </a:prstGeom>
          </p:spPr>
          <p:txBody>
            <a:bodyPr lIns="0" tIns="0" rIns="0" bIns="0" rtlCol="0" anchor="t">
              <a:spAutoFit/>
            </a:bodyPr>
            <a:lstStyle/>
            <a:p>
              <a:pPr>
                <a:lnSpc>
                  <a:spcPts val="3920"/>
                </a:lnSpc>
              </a:pPr>
              <a:endParaRPr/>
            </a:p>
          </p:txBody>
        </p:sp>
        <p:sp>
          <p:nvSpPr>
            <p:cNvPr id="4" name="TextBox 4"/>
            <p:cNvSpPr txBox="1"/>
            <p:nvPr/>
          </p:nvSpPr>
          <p:spPr>
            <a:xfrm>
              <a:off x="0" y="76200"/>
              <a:ext cx="16067684" cy="2355850"/>
            </a:xfrm>
            <a:prstGeom prst="rect">
              <a:avLst/>
            </a:prstGeom>
          </p:spPr>
          <p:txBody>
            <a:bodyPr lIns="0" tIns="0" rIns="0" bIns="0" rtlCol="0" anchor="t">
              <a:spAutoFit/>
            </a:bodyPr>
            <a:lstStyle/>
            <a:p>
              <a:pPr algn="ctr">
                <a:lnSpc>
                  <a:spcPts val="13200"/>
                </a:lnSpc>
              </a:pPr>
              <a:r>
                <a:rPr lang="en-US" sz="12000">
                  <a:solidFill>
                    <a:srgbClr val="F6FAEF"/>
                  </a:solidFill>
                  <a:latin typeface="Bobby Jones"/>
                </a:rPr>
                <a:t>ROUND-UP</a:t>
              </a:r>
            </a:p>
          </p:txBody>
        </p:sp>
      </p:grpSp>
      <p:pic>
        <p:nvPicPr>
          <p:cNvPr id="5" name="Picture 5"/>
          <p:cNvPicPr>
            <a:picLocks noChangeAspect="1"/>
          </p:cNvPicPr>
          <p:nvPr/>
        </p:nvPicPr>
        <p:blipFill>
          <a:blip r:embed="rId2"/>
          <a:srcRect/>
          <a:stretch>
            <a:fillRect/>
          </a:stretch>
        </p:blipFill>
        <p:spPr>
          <a:xfrm>
            <a:off x="10254045" y="8596226"/>
            <a:ext cx="6183443" cy="4114800"/>
          </a:xfrm>
          <a:prstGeom prst="rect">
            <a:avLst/>
          </a:prstGeom>
        </p:spPr>
      </p:pic>
      <p:pic>
        <p:nvPicPr>
          <p:cNvPr id="6" name="Picture 6"/>
          <p:cNvPicPr>
            <a:picLocks noChangeAspect="1"/>
          </p:cNvPicPr>
          <p:nvPr/>
        </p:nvPicPr>
        <p:blipFill>
          <a:blip r:embed="rId3"/>
          <a:srcRect/>
          <a:stretch>
            <a:fillRect/>
          </a:stretch>
        </p:blipFill>
        <p:spPr>
          <a:xfrm>
            <a:off x="16437488" y="1028700"/>
            <a:ext cx="5013848" cy="5375470"/>
          </a:xfrm>
          <a:prstGeom prst="rect">
            <a:avLst/>
          </a:prstGeom>
        </p:spPr>
      </p:pic>
      <p:pic>
        <p:nvPicPr>
          <p:cNvPr id="7" name="Picture 7"/>
          <p:cNvPicPr>
            <a:picLocks noChangeAspect="1"/>
          </p:cNvPicPr>
          <p:nvPr/>
        </p:nvPicPr>
        <p:blipFill>
          <a:blip r:embed="rId4"/>
          <a:srcRect/>
          <a:stretch>
            <a:fillRect/>
          </a:stretch>
        </p:blipFill>
        <p:spPr>
          <a:xfrm>
            <a:off x="15134287" y="3866502"/>
            <a:ext cx="2081609" cy="783442"/>
          </a:xfrm>
          <a:prstGeom prst="rect">
            <a:avLst/>
          </a:prstGeom>
        </p:spPr>
      </p:pic>
      <p:pic>
        <p:nvPicPr>
          <p:cNvPr id="8" name="Picture 8"/>
          <p:cNvPicPr>
            <a:picLocks noChangeAspect="1"/>
          </p:cNvPicPr>
          <p:nvPr/>
        </p:nvPicPr>
        <p:blipFill>
          <a:blip r:embed="rId5"/>
          <a:srcRect/>
          <a:stretch>
            <a:fillRect/>
          </a:stretch>
        </p:blipFill>
        <p:spPr>
          <a:xfrm>
            <a:off x="653904" y="426795"/>
            <a:ext cx="1858719" cy="1737057"/>
          </a:xfrm>
          <a:prstGeom prst="rect">
            <a:avLst/>
          </a:prstGeom>
        </p:spPr>
      </p:pic>
      <p:grpSp>
        <p:nvGrpSpPr>
          <p:cNvPr id="9" name="Group 9"/>
          <p:cNvGrpSpPr/>
          <p:nvPr/>
        </p:nvGrpSpPr>
        <p:grpSpPr>
          <a:xfrm>
            <a:off x="1583263" y="3332901"/>
            <a:ext cx="13340522" cy="4103513"/>
            <a:chOff x="0" y="0"/>
            <a:chExt cx="17787363" cy="5471351"/>
          </a:xfrm>
        </p:grpSpPr>
        <p:sp>
          <p:nvSpPr>
            <p:cNvPr id="10" name="TextBox 10"/>
            <p:cNvSpPr txBox="1"/>
            <p:nvPr/>
          </p:nvSpPr>
          <p:spPr>
            <a:xfrm>
              <a:off x="0" y="0"/>
              <a:ext cx="17751845" cy="829709"/>
            </a:xfrm>
            <a:prstGeom prst="rect">
              <a:avLst/>
            </a:prstGeom>
          </p:spPr>
          <p:txBody>
            <a:bodyPr lIns="0" tIns="0" rIns="0" bIns="0" rtlCol="0" anchor="t">
              <a:spAutoFit/>
            </a:bodyPr>
            <a:lstStyle/>
            <a:p>
              <a:pPr>
                <a:lnSpc>
                  <a:spcPts val="4955"/>
                </a:lnSpc>
              </a:pPr>
              <a:r>
                <a:rPr lang="en-US" sz="4129">
                  <a:solidFill>
                    <a:srgbClr val="F6FAEF"/>
                  </a:solidFill>
                  <a:latin typeface="Now Bold"/>
                </a:rPr>
                <a:t>What have you learnt today?</a:t>
              </a:r>
            </a:p>
          </p:txBody>
        </p:sp>
        <p:sp>
          <p:nvSpPr>
            <p:cNvPr id="11" name="TextBox 11"/>
            <p:cNvSpPr txBox="1"/>
            <p:nvPr/>
          </p:nvSpPr>
          <p:spPr>
            <a:xfrm>
              <a:off x="0" y="1661464"/>
              <a:ext cx="17787363" cy="3809888"/>
            </a:xfrm>
            <a:prstGeom prst="rect">
              <a:avLst/>
            </a:prstGeom>
          </p:spPr>
          <p:txBody>
            <a:bodyPr lIns="0" tIns="0" rIns="0" bIns="0" rtlCol="0" anchor="t">
              <a:spAutoFit/>
            </a:bodyPr>
            <a:lstStyle/>
            <a:p>
              <a:pPr>
                <a:lnSpc>
                  <a:spcPts val="4645"/>
                </a:lnSpc>
              </a:pPr>
              <a:r>
                <a:rPr lang="en-US" sz="3097" dirty="0">
                  <a:solidFill>
                    <a:srgbClr val="F6FAEF"/>
                  </a:solidFill>
                  <a:latin typeface="Now"/>
                </a:rPr>
                <a:t>Take some time to think about the concepts we have covered today and the ways in which they all link together. Has your understanding of disablism and the different models of disability improved? How will this understanding help you to be a better ally. Write down your thoughts and, if you are in a group, discuss what you have learnt.</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6FAEF"/>
        </a:solidFill>
        <a:effectLst/>
      </p:bgPr>
    </p:bg>
    <p:spTree>
      <p:nvGrpSpPr>
        <p:cNvPr id="1" name=""/>
        <p:cNvGrpSpPr/>
        <p:nvPr/>
      </p:nvGrpSpPr>
      <p:grpSpPr>
        <a:xfrm>
          <a:off x="0" y="0"/>
          <a:ext cx="0" cy="0"/>
          <a:chOff x="0" y="0"/>
          <a:chExt cx="0" cy="0"/>
        </a:xfrm>
      </p:grpSpPr>
      <p:sp>
        <p:nvSpPr>
          <p:cNvPr id="2" name="TextBox 2"/>
          <p:cNvSpPr txBox="1"/>
          <p:nvPr/>
        </p:nvSpPr>
        <p:spPr>
          <a:xfrm>
            <a:off x="1028700" y="4680827"/>
            <a:ext cx="14184854" cy="5419689"/>
          </a:xfrm>
          <a:prstGeom prst="rect">
            <a:avLst/>
          </a:prstGeom>
        </p:spPr>
        <p:txBody>
          <a:bodyPr lIns="0" tIns="0" rIns="0" bIns="0" rtlCol="0" anchor="t">
            <a:spAutoFit/>
          </a:bodyPr>
          <a:lstStyle/>
          <a:p>
            <a:pPr>
              <a:lnSpc>
                <a:spcPts val="2876"/>
              </a:lnSpc>
            </a:pPr>
            <a:endParaRPr sz="2920" dirty="0"/>
          </a:p>
          <a:p>
            <a:pPr marL="630824" lvl="1" indent="-315412">
              <a:lnSpc>
                <a:spcPts val="4382"/>
              </a:lnSpc>
              <a:buFont typeface="Arial"/>
              <a:buChar char="•"/>
            </a:pPr>
            <a:r>
              <a:rPr lang="en-US" sz="2920" dirty="0">
                <a:solidFill>
                  <a:srgbClr val="7683C6"/>
                </a:solidFill>
                <a:latin typeface="Now" panose="020B0604020202020204" charset="0"/>
              </a:rPr>
              <a:t>https://www.scope.org.uk/about-us/disablism/</a:t>
            </a:r>
          </a:p>
          <a:p>
            <a:pPr marL="630824" lvl="1" indent="-315412">
              <a:lnSpc>
                <a:spcPts val="4382"/>
              </a:lnSpc>
              <a:buFont typeface="Arial"/>
              <a:buChar char="•"/>
            </a:pPr>
            <a:r>
              <a:rPr lang="en-US" sz="2921" dirty="0">
                <a:solidFill>
                  <a:srgbClr val="7683C6"/>
                </a:solidFill>
                <a:latin typeface="Now"/>
              </a:rPr>
              <a:t>https://stillmyrevolution.org/2013/01/01/disablism-or-ableism/</a:t>
            </a:r>
          </a:p>
          <a:p>
            <a:pPr marL="630824" lvl="1" indent="-315412">
              <a:lnSpc>
                <a:spcPts val="4382"/>
              </a:lnSpc>
              <a:buFont typeface="Arial"/>
              <a:buChar char="•"/>
            </a:pPr>
            <a:r>
              <a:rPr lang="en-US" sz="2921" dirty="0">
                <a:solidFill>
                  <a:srgbClr val="7683C6"/>
                </a:solidFill>
                <a:latin typeface="Now"/>
              </a:rPr>
              <a:t>https://www.coe.int/en/web/compass/disability-and-disablism</a:t>
            </a:r>
          </a:p>
          <a:p>
            <a:pPr marL="630824" lvl="1" indent="-315412">
              <a:lnSpc>
                <a:spcPts val="4382"/>
              </a:lnSpc>
              <a:buFont typeface="Arial"/>
              <a:buChar char="•"/>
            </a:pPr>
            <a:r>
              <a:rPr lang="en-US" sz="2921" dirty="0">
                <a:solidFill>
                  <a:srgbClr val="7683C6"/>
                </a:solidFill>
                <a:latin typeface="Now"/>
              </a:rPr>
              <a:t>https://medicalxpress.com/news/2012-07-disablism-future-young-people-disability.html</a:t>
            </a:r>
          </a:p>
          <a:p>
            <a:pPr marL="630824" lvl="1" indent="-315412">
              <a:lnSpc>
                <a:spcPts val="4382"/>
              </a:lnSpc>
              <a:buFont typeface="Arial"/>
              <a:buChar char="•"/>
            </a:pPr>
            <a:r>
              <a:rPr lang="en-US" sz="2921" dirty="0">
                <a:solidFill>
                  <a:srgbClr val="7683C6"/>
                </a:solidFill>
                <a:latin typeface="Now"/>
              </a:rPr>
              <a:t>https://www.choiceforum.org/docs/disablistbritain.pdf</a:t>
            </a:r>
          </a:p>
          <a:p>
            <a:pPr marL="630824" lvl="1" indent="-315412">
              <a:lnSpc>
                <a:spcPts val="4382"/>
              </a:lnSpc>
              <a:buFont typeface="Arial"/>
              <a:buChar char="•"/>
            </a:pPr>
            <a:r>
              <a:rPr lang="en-US" sz="2921" dirty="0">
                <a:solidFill>
                  <a:srgbClr val="7683C6"/>
                </a:solidFill>
                <a:latin typeface="Now"/>
              </a:rPr>
              <a:t>https://www.scope.org.uk/media/disability-facts-figures/</a:t>
            </a:r>
          </a:p>
          <a:p>
            <a:pPr marL="630824" lvl="1" indent="-315412">
              <a:lnSpc>
                <a:spcPts val="4382"/>
              </a:lnSpc>
              <a:buFont typeface="Arial"/>
              <a:buChar char="•"/>
            </a:pPr>
            <a:r>
              <a:rPr lang="en-US" sz="2921" dirty="0">
                <a:solidFill>
                  <a:srgbClr val="7683C6"/>
                </a:solidFill>
                <a:latin typeface="Now"/>
              </a:rPr>
              <a:t>https://www.scope.org.uk/campaigns/disability-perception-gap/</a:t>
            </a:r>
          </a:p>
          <a:p>
            <a:pPr algn="just">
              <a:lnSpc>
                <a:spcPts val="4382"/>
              </a:lnSpc>
            </a:pPr>
            <a:endParaRPr lang="en-US" sz="2921" dirty="0">
              <a:solidFill>
                <a:srgbClr val="7683C6"/>
              </a:solidFill>
              <a:latin typeface="Now"/>
            </a:endParaRPr>
          </a:p>
        </p:txBody>
      </p:sp>
      <p:grpSp>
        <p:nvGrpSpPr>
          <p:cNvPr id="3" name="Group 3"/>
          <p:cNvGrpSpPr/>
          <p:nvPr/>
        </p:nvGrpSpPr>
        <p:grpSpPr>
          <a:xfrm>
            <a:off x="1043682" y="1028700"/>
            <a:ext cx="11618492" cy="3556563"/>
            <a:chOff x="0" y="0"/>
            <a:chExt cx="15491322" cy="4742084"/>
          </a:xfrm>
        </p:grpSpPr>
        <p:sp>
          <p:nvSpPr>
            <p:cNvPr id="4" name="TextBox 4"/>
            <p:cNvSpPr txBox="1"/>
            <p:nvPr/>
          </p:nvSpPr>
          <p:spPr>
            <a:xfrm>
              <a:off x="0" y="76200"/>
              <a:ext cx="15491322" cy="2355850"/>
            </a:xfrm>
            <a:prstGeom prst="rect">
              <a:avLst/>
            </a:prstGeom>
          </p:spPr>
          <p:txBody>
            <a:bodyPr lIns="0" tIns="0" rIns="0" bIns="0" rtlCol="0" anchor="t">
              <a:spAutoFit/>
            </a:bodyPr>
            <a:lstStyle/>
            <a:p>
              <a:pPr>
                <a:lnSpc>
                  <a:spcPts val="13200"/>
                </a:lnSpc>
              </a:pPr>
              <a:r>
                <a:rPr lang="en-US" sz="12000" dirty="0">
                  <a:solidFill>
                    <a:srgbClr val="7683C6"/>
                  </a:solidFill>
                  <a:latin typeface="Bobby Jones"/>
                </a:rPr>
                <a:t>FURTHER READING</a:t>
              </a:r>
            </a:p>
          </p:txBody>
        </p:sp>
        <p:sp>
          <p:nvSpPr>
            <p:cNvPr id="5" name="TextBox 5"/>
            <p:cNvSpPr txBox="1"/>
            <p:nvPr/>
          </p:nvSpPr>
          <p:spPr>
            <a:xfrm>
              <a:off x="2213" y="2803746"/>
              <a:ext cx="15489110" cy="1938337"/>
            </a:xfrm>
            <a:prstGeom prst="rect">
              <a:avLst/>
            </a:prstGeom>
          </p:spPr>
          <p:txBody>
            <a:bodyPr lIns="0" tIns="0" rIns="0" bIns="0" rtlCol="0" anchor="t">
              <a:spAutoFit/>
            </a:bodyPr>
            <a:lstStyle/>
            <a:p>
              <a:pPr>
                <a:lnSpc>
                  <a:spcPts val="3840"/>
                </a:lnSpc>
              </a:pPr>
              <a:r>
                <a:rPr lang="en-US" sz="3200" dirty="0">
                  <a:solidFill>
                    <a:srgbClr val="7683C6"/>
                  </a:solidFill>
                  <a:latin typeface="Now Bold"/>
                </a:rPr>
                <a:t>Use these links to learn more about the topics covered in this workshop. These are just starting points - look for further information elsewhere!</a:t>
              </a:r>
            </a:p>
          </p:txBody>
        </p:sp>
      </p:grpSp>
      <p:pic>
        <p:nvPicPr>
          <p:cNvPr id="6" name="Picture 6"/>
          <p:cNvPicPr>
            <a:picLocks noChangeAspect="1"/>
          </p:cNvPicPr>
          <p:nvPr/>
        </p:nvPicPr>
        <p:blipFill>
          <a:blip r:embed="rId2"/>
          <a:srcRect/>
          <a:stretch>
            <a:fillRect/>
          </a:stretch>
        </p:blipFill>
        <p:spPr>
          <a:xfrm>
            <a:off x="14458670" y="6907900"/>
            <a:ext cx="4076639" cy="4502312"/>
          </a:xfrm>
          <a:prstGeom prst="rect">
            <a:avLst/>
          </a:prstGeom>
        </p:spPr>
      </p:pic>
      <p:pic>
        <p:nvPicPr>
          <p:cNvPr id="7" name="Picture 7"/>
          <p:cNvPicPr>
            <a:picLocks noChangeAspect="1"/>
          </p:cNvPicPr>
          <p:nvPr/>
        </p:nvPicPr>
        <p:blipFill>
          <a:blip r:embed="rId3"/>
          <a:srcRect/>
          <a:stretch>
            <a:fillRect/>
          </a:stretch>
        </p:blipFill>
        <p:spPr>
          <a:xfrm>
            <a:off x="15041382" y="-193740"/>
            <a:ext cx="3956194" cy="3380747"/>
          </a:xfrm>
          <a:prstGeom prst="rect">
            <a:avLst/>
          </a:prstGeom>
        </p:spPr>
      </p:pic>
      <p:pic>
        <p:nvPicPr>
          <p:cNvPr id="8" name="Picture 8"/>
          <p:cNvPicPr>
            <a:picLocks noChangeAspect="1"/>
          </p:cNvPicPr>
          <p:nvPr/>
        </p:nvPicPr>
        <p:blipFill>
          <a:blip r:embed="rId4"/>
          <a:srcRect/>
          <a:stretch>
            <a:fillRect/>
          </a:stretch>
        </p:blipFill>
        <p:spPr>
          <a:xfrm>
            <a:off x="16090119" y="5143500"/>
            <a:ext cx="1858719" cy="173705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FAEF"/>
        </a:solidFill>
        <a:effectLst/>
      </p:bgPr>
    </p:bg>
    <p:spTree>
      <p:nvGrpSpPr>
        <p:cNvPr id="1" name=""/>
        <p:cNvGrpSpPr/>
        <p:nvPr/>
      </p:nvGrpSpPr>
      <p:grpSpPr>
        <a:xfrm>
          <a:off x="0" y="0"/>
          <a:ext cx="0" cy="0"/>
          <a:chOff x="0" y="0"/>
          <a:chExt cx="0" cy="0"/>
        </a:xfrm>
      </p:grpSpPr>
      <p:sp>
        <p:nvSpPr>
          <p:cNvPr id="2" name="TextBox 2"/>
          <p:cNvSpPr txBox="1"/>
          <p:nvPr/>
        </p:nvSpPr>
        <p:spPr>
          <a:xfrm>
            <a:off x="856528" y="2805113"/>
            <a:ext cx="14184854" cy="7112460"/>
          </a:xfrm>
          <a:prstGeom prst="rect">
            <a:avLst/>
          </a:prstGeom>
        </p:spPr>
        <p:txBody>
          <a:bodyPr lIns="0" tIns="0" rIns="0" bIns="0" rtlCol="0" anchor="t">
            <a:spAutoFit/>
          </a:bodyPr>
          <a:lstStyle/>
          <a:p>
            <a:pPr>
              <a:lnSpc>
                <a:spcPts val="2876"/>
              </a:lnSpc>
            </a:pPr>
            <a:endParaRPr dirty="0"/>
          </a:p>
          <a:p>
            <a:pPr marL="630824" lvl="1" indent="-315412">
              <a:lnSpc>
                <a:spcPts val="4382"/>
              </a:lnSpc>
              <a:buFont typeface="Arial"/>
              <a:buChar char="•"/>
            </a:pPr>
            <a:r>
              <a:rPr lang="en-US" sz="2920" dirty="0">
                <a:solidFill>
                  <a:srgbClr val="7683C6"/>
                </a:solidFill>
                <a:latin typeface="Now" panose="020B0604020202020204" charset="0"/>
              </a:rPr>
              <a:t>https://now.aapmr.org/conceptual-models-of-disability/</a:t>
            </a:r>
          </a:p>
          <a:p>
            <a:pPr marL="630824" lvl="1" indent="-315412">
              <a:lnSpc>
                <a:spcPts val="4382"/>
              </a:lnSpc>
              <a:buFont typeface="Arial"/>
              <a:buChar char="•"/>
            </a:pPr>
            <a:r>
              <a:rPr lang="en-US" sz="2920" dirty="0">
                <a:solidFill>
                  <a:srgbClr val="7683C6"/>
                </a:solidFill>
                <a:latin typeface="Now" panose="020B0604020202020204" charset="0"/>
              </a:rPr>
              <a:t>https://www.disabled-world.com/definitions/disability-models.php</a:t>
            </a:r>
          </a:p>
          <a:p>
            <a:pPr marL="630824" lvl="1" indent="-315412">
              <a:lnSpc>
                <a:spcPts val="4382"/>
              </a:lnSpc>
              <a:buFont typeface="Arial"/>
              <a:buChar char="•"/>
            </a:pPr>
            <a:r>
              <a:rPr lang="en-US" sz="2920" dirty="0">
                <a:solidFill>
                  <a:srgbClr val="7683C6"/>
                </a:solidFill>
                <a:latin typeface="Now" panose="020B0604020202020204" charset="0"/>
              </a:rPr>
              <a:t>https://www.scope.org.uk/about-us/social-model-of-disability/</a:t>
            </a:r>
          </a:p>
          <a:p>
            <a:pPr marL="630824" lvl="1" indent="-315412">
              <a:lnSpc>
                <a:spcPts val="4382"/>
              </a:lnSpc>
              <a:buFont typeface="Arial"/>
              <a:buChar char="•"/>
            </a:pPr>
            <a:r>
              <a:rPr lang="en-US" sz="2920" dirty="0">
                <a:solidFill>
                  <a:srgbClr val="7683C6"/>
                </a:solidFill>
                <a:latin typeface="Now" panose="020B0604020202020204" charset="0"/>
              </a:rPr>
              <a:t>https://www.devon.gov.uk/equality/communities/disability</a:t>
            </a:r>
          </a:p>
          <a:p>
            <a:pPr marL="630824" lvl="1" indent="-315412">
              <a:lnSpc>
                <a:spcPts val="4382"/>
              </a:lnSpc>
              <a:buFont typeface="Arial"/>
              <a:buChar char="•"/>
            </a:pPr>
            <a:r>
              <a:rPr lang="en-US" sz="2920" dirty="0">
                <a:solidFill>
                  <a:srgbClr val="7683C6"/>
                </a:solidFill>
                <a:latin typeface="Now" panose="020B0604020202020204" charset="0"/>
              </a:rPr>
              <a:t>https://www.achieveability.org.uk/main/policy/social-model-of-disability</a:t>
            </a:r>
          </a:p>
          <a:p>
            <a:pPr marL="630824" lvl="1" indent="-315412">
              <a:lnSpc>
                <a:spcPts val="4382"/>
              </a:lnSpc>
              <a:buFont typeface="Arial"/>
              <a:buChar char="•"/>
            </a:pPr>
            <a:r>
              <a:rPr lang="en-US" sz="2921" dirty="0">
                <a:solidFill>
                  <a:srgbClr val="7683C6"/>
                </a:solidFill>
                <a:latin typeface="Now"/>
              </a:rPr>
              <a:t>https://womenscaucus.co.uk/2019/11/11/top-5-tips-for-being-a-good-disability-ally/</a:t>
            </a:r>
          </a:p>
          <a:p>
            <a:pPr marL="630824" lvl="1" indent="-315412">
              <a:lnSpc>
                <a:spcPts val="4382"/>
              </a:lnSpc>
              <a:buFont typeface="Arial"/>
              <a:buChar char="•"/>
            </a:pPr>
            <a:r>
              <a:rPr lang="en-US" sz="2921" dirty="0">
                <a:solidFill>
                  <a:srgbClr val="7683C6"/>
                </a:solidFill>
                <a:latin typeface="Now"/>
              </a:rPr>
              <a:t>https://www.communitybusiness.org/latest-news-publications/role-allyship-forging-diverse-and-inclusive-workplaces</a:t>
            </a:r>
          </a:p>
          <a:p>
            <a:pPr marL="630824" lvl="1" indent="-315412">
              <a:lnSpc>
                <a:spcPts val="4382"/>
              </a:lnSpc>
              <a:buFont typeface="Arial"/>
              <a:buChar char="•"/>
            </a:pPr>
            <a:r>
              <a:rPr lang="en-US" sz="2921" dirty="0">
                <a:solidFill>
                  <a:srgbClr val="7683C6"/>
                </a:solidFill>
                <a:latin typeface="Now"/>
              </a:rPr>
              <a:t>https://worldrenew.net/blog/why-advocacy-important</a:t>
            </a:r>
          </a:p>
          <a:p>
            <a:pPr algn="just">
              <a:lnSpc>
                <a:spcPts val="4382"/>
              </a:lnSpc>
            </a:pPr>
            <a:endParaRPr lang="en-US" sz="2921" dirty="0">
              <a:solidFill>
                <a:srgbClr val="7683C6"/>
              </a:solidFill>
              <a:latin typeface="Now"/>
            </a:endParaRPr>
          </a:p>
        </p:txBody>
      </p:sp>
      <p:sp>
        <p:nvSpPr>
          <p:cNvPr id="3" name="TextBox 3"/>
          <p:cNvSpPr txBox="1"/>
          <p:nvPr/>
        </p:nvSpPr>
        <p:spPr>
          <a:xfrm>
            <a:off x="1043682" y="1104900"/>
            <a:ext cx="16177518" cy="1692771"/>
          </a:xfrm>
          <a:prstGeom prst="rect">
            <a:avLst/>
          </a:prstGeom>
        </p:spPr>
        <p:txBody>
          <a:bodyPr wrap="square" lIns="0" tIns="0" rIns="0" bIns="0" rtlCol="0" anchor="t">
            <a:spAutoFit/>
          </a:bodyPr>
          <a:lstStyle/>
          <a:p>
            <a:pPr>
              <a:lnSpc>
                <a:spcPts val="13200"/>
              </a:lnSpc>
            </a:pPr>
            <a:r>
              <a:rPr lang="en-US" sz="12000" dirty="0">
                <a:solidFill>
                  <a:srgbClr val="7683C6"/>
                </a:solidFill>
                <a:latin typeface="Bobby Jones"/>
              </a:rPr>
              <a:t>FURTHER READING (Cont.)</a:t>
            </a:r>
          </a:p>
        </p:txBody>
      </p:sp>
      <p:pic>
        <p:nvPicPr>
          <p:cNvPr id="4" name="Picture 4"/>
          <p:cNvPicPr>
            <a:picLocks noChangeAspect="1"/>
          </p:cNvPicPr>
          <p:nvPr/>
        </p:nvPicPr>
        <p:blipFill>
          <a:blip r:embed="rId2"/>
          <a:srcRect/>
          <a:stretch>
            <a:fillRect/>
          </a:stretch>
        </p:blipFill>
        <p:spPr>
          <a:xfrm>
            <a:off x="14458670" y="6907900"/>
            <a:ext cx="4076639" cy="4502312"/>
          </a:xfrm>
          <a:prstGeom prst="rect">
            <a:avLst/>
          </a:prstGeom>
        </p:spPr>
      </p:pic>
      <p:pic>
        <p:nvPicPr>
          <p:cNvPr id="5" name="Picture 5"/>
          <p:cNvPicPr>
            <a:picLocks noChangeAspect="1"/>
          </p:cNvPicPr>
          <p:nvPr/>
        </p:nvPicPr>
        <p:blipFill>
          <a:blip r:embed="rId3"/>
          <a:srcRect/>
          <a:stretch>
            <a:fillRect/>
          </a:stretch>
        </p:blipFill>
        <p:spPr>
          <a:xfrm>
            <a:off x="16496989" y="-218335"/>
            <a:ext cx="3956194" cy="3380747"/>
          </a:xfrm>
          <a:prstGeom prst="rect">
            <a:avLst/>
          </a:prstGeom>
        </p:spPr>
      </p:pic>
      <p:pic>
        <p:nvPicPr>
          <p:cNvPr id="6" name="Picture 6"/>
          <p:cNvPicPr>
            <a:picLocks noChangeAspect="1"/>
          </p:cNvPicPr>
          <p:nvPr/>
        </p:nvPicPr>
        <p:blipFill>
          <a:blip r:embed="rId4"/>
          <a:srcRect/>
          <a:stretch>
            <a:fillRect/>
          </a:stretch>
        </p:blipFill>
        <p:spPr>
          <a:xfrm>
            <a:off x="16090119" y="5143500"/>
            <a:ext cx="1858719" cy="173705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6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90720" y="7318872"/>
            <a:ext cx="3638840" cy="3473438"/>
          </a:xfrm>
          <a:prstGeom prst="rect">
            <a:avLst/>
          </a:prstGeom>
        </p:spPr>
      </p:pic>
      <p:pic>
        <p:nvPicPr>
          <p:cNvPr id="3" name="Picture 3"/>
          <p:cNvPicPr>
            <a:picLocks noChangeAspect="1"/>
          </p:cNvPicPr>
          <p:nvPr/>
        </p:nvPicPr>
        <p:blipFill>
          <a:blip r:embed="rId3"/>
          <a:srcRect/>
          <a:stretch>
            <a:fillRect/>
          </a:stretch>
        </p:blipFill>
        <p:spPr>
          <a:xfrm>
            <a:off x="16615759" y="1472386"/>
            <a:ext cx="4110543" cy="4539756"/>
          </a:xfrm>
          <a:prstGeom prst="rect">
            <a:avLst/>
          </a:prstGeom>
        </p:spPr>
      </p:pic>
      <p:pic>
        <p:nvPicPr>
          <p:cNvPr id="4" name="Picture 4"/>
          <p:cNvPicPr>
            <a:picLocks noChangeAspect="1"/>
          </p:cNvPicPr>
          <p:nvPr/>
        </p:nvPicPr>
        <p:blipFill>
          <a:blip r:embed="rId4"/>
          <a:srcRect/>
          <a:stretch>
            <a:fillRect/>
          </a:stretch>
        </p:blipFill>
        <p:spPr>
          <a:xfrm>
            <a:off x="1601365" y="1252859"/>
            <a:ext cx="1898174" cy="1773930"/>
          </a:xfrm>
          <a:prstGeom prst="rect">
            <a:avLst/>
          </a:prstGeom>
        </p:spPr>
      </p:pic>
      <p:pic>
        <p:nvPicPr>
          <p:cNvPr id="5" name="Picture 5"/>
          <p:cNvPicPr>
            <a:picLocks noChangeAspect="1"/>
          </p:cNvPicPr>
          <p:nvPr/>
        </p:nvPicPr>
        <p:blipFill>
          <a:blip r:embed="rId5"/>
          <a:srcRect/>
          <a:stretch>
            <a:fillRect/>
          </a:stretch>
        </p:blipFill>
        <p:spPr>
          <a:xfrm>
            <a:off x="15387305" y="4867803"/>
            <a:ext cx="3743990" cy="3294711"/>
          </a:xfrm>
          <a:prstGeom prst="rect">
            <a:avLst/>
          </a:prstGeom>
        </p:spPr>
      </p:pic>
      <p:pic>
        <p:nvPicPr>
          <p:cNvPr id="6" name="Picture 6"/>
          <p:cNvPicPr>
            <a:picLocks noChangeAspect="1"/>
          </p:cNvPicPr>
          <p:nvPr/>
        </p:nvPicPr>
        <p:blipFill>
          <a:blip r:embed="rId6"/>
          <a:srcRect/>
          <a:stretch>
            <a:fillRect/>
          </a:stretch>
        </p:blipFill>
        <p:spPr>
          <a:xfrm>
            <a:off x="-3295944" y="9345676"/>
            <a:ext cx="7315200" cy="1263535"/>
          </a:xfrm>
          <a:prstGeom prst="rect">
            <a:avLst/>
          </a:prstGeom>
        </p:spPr>
      </p:pic>
      <p:grpSp>
        <p:nvGrpSpPr>
          <p:cNvPr id="7" name="Group 7"/>
          <p:cNvGrpSpPr/>
          <p:nvPr/>
        </p:nvGrpSpPr>
        <p:grpSpPr>
          <a:xfrm>
            <a:off x="2701361" y="1705455"/>
            <a:ext cx="12885278" cy="7640222"/>
            <a:chOff x="0" y="0"/>
            <a:chExt cx="17180371" cy="10186962"/>
          </a:xfrm>
        </p:grpSpPr>
        <p:sp>
          <p:nvSpPr>
            <p:cNvPr id="8" name="TextBox 8"/>
            <p:cNvSpPr txBox="1"/>
            <p:nvPr/>
          </p:nvSpPr>
          <p:spPr>
            <a:xfrm>
              <a:off x="0" y="1509806"/>
              <a:ext cx="17180371" cy="5452851"/>
            </a:xfrm>
            <a:prstGeom prst="rect">
              <a:avLst/>
            </a:prstGeom>
          </p:spPr>
          <p:txBody>
            <a:bodyPr lIns="0" tIns="0" rIns="0" bIns="0" rtlCol="0" anchor="t">
              <a:spAutoFit/>
            </a:bodyPr>
            <a:lstStyle/>
            <a:p>
              <a:pPr algn="ctr">
                <a:lnSpc>
                  <a:spcPts val="10400"/>
                </a:lnSpc>
              </a:pPr>
              <a:r>
                <a:rPr lang="en-US" sz="10400">
                  <a:solidFill>
                    <a:srgbClr val="7683C6"/>
                  </a:solidFill>
                  <a:latin typeface="Bobby Jones"/>
                </a:rPr>
                <a:t>ADVOCACY, ALLYSHIP AND THE DISABLED COMMUNITY</a:t>
              </a:r>
            </a:p>
          </p:txBody>
        </p:sp>
        <p:sp>
          <p:nvSpPr>
            <p:cNvPr id="9" name="TextBox 9"/>
            <p:cNvSpPr txBox="1"/>
            <p:nvPr/>
          </p:nvSpPr>
          <p:spPr>
            <a:xfrm>
              <a:off x="1341519" y="-28575"/>
              <a:ext cx="15270031" cy="609812"/>
            </a:xfrm>
            <a:prstGeom prst="rect">
              <a:avLst/>
            </a:prstGeom>
          </p:spPr>
          <p:txBody>
            <a:bodyPr lIns="0" tIns="0" rIns="0" bIns="0" rtlCol="0" anchor="t">
              <a:spAutoFit/>
            </a:bodyPr>
            <a:lstStyle/>
            <a:p>
              <a:pPr algn="ctr">
                <a:lnSpc>
                  <a:spcPts val="3640"/>
                </a:lnSpc>
              </a:pPr>
              <a:r>
                <a:rPr lang="en-US" sz="2800" spc="280">
                  <a:solidFill>
                    <a:srgbClr val="7683C6"/>
                  </a:solidFill>
                  <a:latin typeface="Now Bold"/>
                </a:rPr>
                <a:t>THE LUNA PROJECT PRESENTS</a:t>
              </a:r>
            </a:p>
          </p:txBody>
        </p:sp>
        <p:sp>
          <p:nvSpPr>
            <p:cNvPr id="10" name="TextBox 10"/>
            <p:cNvSpPr txBox="1"/>
            <p:nvPr/>
          </p:nvSpPr>
          <p:spPr>
            <a:xfrm>
              <a:off x="1341519" y="7691201"/>
              <a:ext cx="15270031" cy="2495762"/>
            </a:xfrm>
            <a:prstGeom prst="rect">
              <a:avLst/>
            </a:prstGeom>
          </p:spPr>
          <p:txBody>
            <a:bodyPr lIns="0" tIns="0" rIns="0" bIns="0" rtlCol="0" anchor="t">
              <a:spAutoFit/>
            </a:bodyPr>
            <a:lstStyle/>
            <a:p>
              <a:pPr algn="ctr">
                <a:lnSpc>
                  <a:spcPts val="3640"/>
                </a:lnSpc>
              </a:pPr>
              <a:r>
                <a:rPr lang="en-US" sz="2800" dirty="0">
                  <a:solidFill>
                    <a:srgbClr val="7683C6"/>
                  </a:solidFill>
                  <a:latin typeface="Now Bold"/>
                </a:rPr>
                <a:t>We would love to see any of the work you have produced for this workshop! Please tag us on social media or email us at thelunaprojectuk@gmail.com - we may even ask to publish it (with credit and permission) on our website!</a:t>
              </a:r>
            </a:p>
          </p:txBody>
        </p:sp>
      </p:grpSp>
      <p:pic>
        <p:nvPicPr>
          <p:cNvPr id="11" name="Picture 11"/>
          <p:cNvPicPr>
            <a:picLocks noChangeAspect="1"/>
          </p:cNvPicPr>
          <p:nvPr/>
        </p:nvPicPr>
        <p:blipFill>
          <a:blip r:embed="rId7"/>
          <a:srcRect/>
          <a:stretch>
            <a:fillRect/>
          </a:stretch>
        </p:blipFill>
        <p:spPr>
          <a:xfrm>
            <a:off x="14009299" y="0"/>
            <a:ext cx="4278701" cy="392328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247575" y="6315357"/>
            <a:ext cx="2206620" cy="2062186"/>
          </a:xfrm>
          <a:prstGeom prst="rect">
            <a:avLst/>
          </a:prstGeom>
        </p:spPr>
      </p:pic>
      <p:pic>
        <p:nvPicPr>
          <p:cNvPr id="3" name="Picture 3"/>
          <p:cNvPicPr>
            <a:picLocks noChangeAspect="1"/>
          </p:cNvPicPr>
          <p:nvPr/>
        </p:nvPicPr>
        <p:blipFill>
          <a:blip r:embed="rId3"/>
          <a:srcRect/>
          <a:stretch>
            <a:fillRect/>
          </a:stretch>
        </p:blipFill>
        <p:spPr>
          <a:xfrm>
            <a:off x="10306771" y="-2356322"/>
            <a:ext cx="3837986" cy="4114800"/>
          </a:xfrm>
          <a:prstGeom prst="rect">
            <a:avLst/>
          </a:prstGeom>
        </p:spPr>
      </p:pic>
      <p:pic>
        <p:nvPicPr>
          <p:cNvPr id="4" name="Picture 4"/>
          <p:cNvPicPr>
            <a:picLocks noChangeAspect="1"/>
          </p:cNvPicPr>
          <p:nvPr/>
        </p:nvPicPr>
        <p:blipFill>
          <a:blip r:embed="rId4"/>
          <a:srcRect/>
          <a:stretch>
            <a:fillRect/>
          </a:stretch>
        </p:blipFill>
        <p:spPr>
          <a:xfrm>
            <a:off x="13165704" y="7600389"/>
            <a:ext cx="6183443" cy="4114800"/>
          </a:xfrm>
          <a:prstGeom prst="rect">
            <a:avLst/>
          </a:prstGeom>
        </p:spPr>
      </p:pic>
      <p:sp>
        <p:nvSpPr>
          <p:cNvPr id="5" name="TextBox 5"/>
          <p:cNvSpPr txBox="1"/>
          <p:nvPr/>
        </p:nvSpPr>
        <p:spPr>
          <a:xfrm>
            <a:off x="4464360" y="3229912"/>
            <a:ext cx="9359281" cy="3419475"/>
          </a:xfrm>
          <a:prstGeom prst="rect">
            <a:avLst/>
          </a:prstGeom>
        </p:spPr>
        <p:txBody>
          <a:bodyPr lIns="0" tIns="0" rIns="0" bIns="0" rtlCol="0" anchor="t">
            <a:spAutoFit/>
          </a:bodyPr>
          <a:lstStyle/>
          <a:p>
            <a:pPr algn="ctr">
              <a:lnSpc>
                <a:spcPts val="13200"/>
              </a:lnSpc>
            </a:pPr>
            <a:r>
              <a:rPr lang="en-US" sz="12000">
                <a:solidFill>
                  <a:srgbClr val="7683C6"/>
                </a:solidFill>
                <a:latin typeface="Bobby Jones Bold"/>
              </a:rPr>
              <a:t>Ableism vs Disablism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899C4"/>
        </a:solidFill>
        <a:effectLst/>
      </p:bgPr>
    </p:bg>
    <p:spTree>
      <p:nvGrpSpPr>
        <p:cNvPr id="1" name=""/>
        <p:cNvGrpSpPr/>
        <p:nvPr/>
      </p:nvGrpSpPr>
      <p:grpSpPr>
        <a:xfrm>
          <a:off x="0" y="0"/>
          <a:ext cx="0" cy="0"/>
          <a:chOff x="0" y="0"/>
          <a:chExt cx="0" cy="0"/>
        </a:xfrm>
      </p:grpSpPr>
      <p:sp>
        <p:nvSpPr>
          <p:cNvPr id="2" name="TextBox 2"/>
          <p:cNvSpPr txBox="1"/>
          <p:nvPr/>
        </p:nvSpPr>
        <p:spPr>
          <a:xfrm>
            <a:off x="3888395" y="1207387"/>
            <a:ext cx="14066449" cy="1502489"/>
          </a:xfrm>
          <a:prstGeom prst="rect">
            <a:avLst/>
          </a:prstGeom>
        </p:spPr>
        <p:txBody>
          <a:bodyPr lIns="0" tIns="0" rIns="0" bIns="0" rtlCol="0" anchor="t">
            <a:spAutoFit/>
          </a:bodyPr>
          <a:lstStyle/>
          <a:p>
            <a:pPr algn="r">
              <a:lnSpc>
                <a:spcPts val="11440"/>
              </a:lnSpc>
            </a:pPr>
            <a:r>
              <a:rPr lang="en-US" sz="10400">
                <a:solidFill>
                  <a:srgbClr val="F6FAEF"/>
                </a:solidFill>
                <a:latin typeface="Bobby Jones"/>
              </a:rPr>
              <a:t>WHAT IS THE DIFFERENCE?</a:t>
            </a:r>
          </a:p>
        </p:txBody>
      </p:sp>
      <p:grpSp>
        <p:nvGrpSpPr>
          <p:cNvPr id="3" name="Group 3"/>
          <p:cNvGrpSpPr/>
          <p:nvPr/>
        </p:nvGrpSpPr>
        <p:grpSpPr>
          <a:xfrm>
            <a:off x="1881041" y="6415388"/>
            <a:ext cx="9540382" cy="2279681"/>
            <a:chOff x="0" y="0"/>
            <a:chExt cx="12720510" cy="3039574"/>
          </a:xfrm>
        </p:grpSpPr>
        <p:sp>
          <p:nvSpPr>
            <p:cNvPr id="4" name="TextBox 4"/>
            <p:cNvSpPr txBox="1"/>
            <p:nvPr/>
          </p:nvSpPr>
          <p:spPr>
            <a:xfrm>
              <a:off x="0" y="-9525"/>
              <a:ext cx="12695110" cy="652463"/>
            </a:xfrm>
            <a:prstGeom prst="rect">
              <a:avLst/>
            </a:prstGeom>
          </p:spPr>
          <p:txBody>
            <a:bodyPr lIns="0" tIns="0" rIns="0" bIns="0" rtlCol="0" anchor="t">
              <a:spAutoFit/>
            </a:bodyPr>
            <a:lstStyle/>
            <a:p>
              <a:pPr>
                <a:lnSpc>
                  <a:spcPts val="3840"/>
                </a:lnSpc>
              </a:pPr>
              <a:r>
                <a:rPr lang="en-US" sz="3200">
                  <a:solidFill>
                    <a:srgbClr val="F6FAEF"/>
                  </a:solidFill>
                  <a:latin typeface="Now Bold"/>
                </a:rPr>
                <a:t>What are your ideas?</a:t>
              </a:r>
            </a:p>
          </p:txBody>
        </p:sp>
        <p:sp>
          <p:nvSpPr>
            <p:cNvPr id="5" name="TextBox 5"/>
            <p:cNvSpPr txBox="1"/>
            <p:nvPr/>
          </p:nvSpPr>
          <p:spPr>
            <a:xfrm>
              <a:off x="0" y="1285069"/>
              <a:ext cx="12720510" cy="1754505"/>
            </a:xfrm>
            <a:prstGeom prst="rect">
              <a:avLst/>
            </a:prstGeom>
          </p:spPr>
          <p:txBody>
            <a:bodyPr lIns="0" tIns="0" rIns="0" bIns="0" rtlCol="0" anchor="t">
              <a:spAutoFit/>
            </a:bodyPr>
            <a:lstStyle/>
            <a:p>
              <a:pPr>
                <a:lnSpc>
                  <a:spcPts val="3600"/>
                </a:lnSpc>
              </a:pPr>
              <a:r>
                <a:rPr lang="en-US" sz="2400">
                  <a:solidFill>
                    <a:srgbClr val="F6FAEF"/>
                  </a:solidFill>
                  <a:latin typeface="Now"/>
                </a:rPr>
                <a:t>Take a minute to brainstorm and gather your thoughts on what these terms are and what they mean. Don't worry if you aren't sure! </a:t>
              </a:r>
            </a:p>
          </p:txBody>
        </p:sp>
      </p:grpSp>
      <p:pic>
        <p:nvPicPr>
          <p:cNvPr id="6" name="Picture 6"/>
          <p:cNvPicPr>
            <a:picLocks noChangeAspect="1"/>
          </p:cNvPicPr>
          <p:nvPr/>
        </p:nvPicPr>
        <p:blipFill>
          <a:blip r:embed="rId2"/>
          <a:srcRect/>
          <a:stretch>
            <a:fillRect/>
          </a:stretch>
        </p:blipFill>
        <p:spPr>
          <a:xfrm>
            <a:off x="-641494" y="603744"/>
            <a:ext cx="4110543" cy="4539756"/>
          </a:xfrm>
          <a:prstGeom prst="rect">
            <a:avLst/>
          </a:prstGeom>
        </p:spPr>
      </p:pic>
      <p:pic>
        <p:nvPicPr>
          <p:cNvPr id="7" name="Picture 7"/>
          <p:cNvPicPr>
            <a:picLocks noChangeAspect="1"/>
          </p:cNvPicPr>
          <p:nvPr/>
        </p:nvPicPr>
        <p:blipFill>
          <a:blip r:embed="rId3"/>
          <a:srcRect/>
          <a:stretch>
            <a:fillRect/>
          </a:stretch>
        </p:blipFill>
        <p:spPr>
          <a:xfrm>
            <a:off x="2428245" y="2043206"/>
            <a:ext cx="2081609" cy="783442"/>
          </a:xfrm>
          <a:prstGeom prst="rect">
            <a:avLst/>
          </a:prstGeom>
        </p:spPr>
      </p:pic>
      <p:pic>
        <p:nvPicPr>
          <p:cNvPr id="8" name="Picture 8"/>
          <p:cNvPicPr>
            <a:picLocks noChangeAspect="1"/>
          </p:cNvPicPr>
          <p:nvPr/>
        </p:nvPicPr>
        <p:blipFill>
          <a:blip r:embed="rId4"/>
          <a:srcRect/>
          <a:stretch>
            <a:fillRect/>
          </a:stretch>
        </p:blipFill>
        <p:spPr>
          <a:xfrm>
            <a:off x="15327638" y="5551002"/>
            <a:ext cx="3863325" cy="3687719"/>
          </a:xfrm>
          <a:prstGeom prst="rect">
            <a:avLst/>
          </a:prstGeom>
        </p:spPr>
      </p:pic>
      <p:pic>
        <p:nvPicPr>
          <p:cNvPr id="9" name="Picture 9"/>
          <p:cNvPicPr>
            <a:picLocks noChangeAspect="1"/>
          </p:cNvPicPr>
          <p:nvPr/>
        </p:nvPicPr>
        <p:blipFill>
          <a:blip r:embed="rId5"/>
          <a:srcRect/>
          <a:stretch>
            <a:fillRect/>
          </a:stretch>
        </p:blipFill>
        <p:spPr>
          <a:xfrm>
            <a:off x="14210854" y="4790768"/>
            <a:ext cx="3743990" cy="329471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355900" y="729222"/>
            <a:ext cx="4436568" cy="4234906"/>
          </a:xfrm>
          <a:prstGeom prst="rect">
            <a:avLst/>
          </a:prstGeom>
        </p:spPr>
      </p:pic>
      <p:pic>
        <p:nvPicPr>
          <p:cNvPr id="3" name="Picture 3"/>
          <p:cNvPicPr>
            <a:picLocks noChangeAspect="1"/>
          </p:cNvPicPr>
          <p:nvPr/>
        </p:nvPicPr>
        <p:blipFill>
          <a:blip r:embed="rId3"/>
          <a:srcRect/>
          <a:stretch>
            <a:fillRect/>
          </a:stretch>
        </p:blipFill>
        <p:spPr>
          <a:xfrm>
            <a:off x="-3091721" y="7200900"/>
            <a:ext cx="6183443" cy="4114800"/>
          </a:xfrm>
          <a:prstGeom prst="rect">
            <a:avLst/>
          </a:prstGeom>
        </p:spPr>
      </p:pic>
      <p:pic>
        <p:nvPicPr>
          <p:cNvPr id="4" name="Picture 4"/>
          <p:cNvPicPr>
            <a:picLocks noChangeAspect="1"/>
          </p:cNvPicPr>
          <p:nvPr/>
        </p:nvPicPr>
        <p:blipFill>
          <a:blip r:embed="rId4"/>
          <a:srcRect/>
          <a:stretch>
            <a:fillRect/>
          </a:stretch>
        </p:blipFill>
        <p:spPr>
          <a:xfrm>
            <a:off x="15783532" y="225737"/>
            <a:ext cx="2206620" cy="2062186"/>
          </a:xfrm>
          <a:prstGeom prst="rect">
            <a:avLst/>
          </a:prstGeom>
        </p:spPr>
      </p:pic>
      <p:grpSp>
        <p:nvGrpSpPr>
          <p:cNvPr id="5" name="Group 5"/>
          <p:cNvGrpSpPr>
            <a:grpSpLocks noChangeAspect="1"/>
          </p:cNvGrpSpPr>
          <p:nvPr/>
        </p:nvGrpSpPr>
        <p:grpSpPr>
          <a:xfrm>
            <a:off x="3682466" y="1634708"/>
            <a:ext cx="4914921" cy="4914902"/>
            <a:chOff x="0" y="0"/>
            <a:chExt cx="6350000" cy="6349975"/>
          </a:xfrm>
        </p:grpSpPr>
        <p:sp>
          <p:nvSpPr>
            <p:cNvPr id="6" name="Freeform 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24999" r="-24999"/>
              </a:stretch>
            </a:blipFill>
          </p:spPr>
        </p:sp>
      </p:grpSp>
      <p:grpSp>
        <p:nvGrpSpPr>
          <p:cNvPr id="7" name="Group 7"/>
          <p:cNvGrpSpPr/>
          <p:nvPr/>
        </p:nvGrpSpPr>
        <p:grpSpPr>
          <a:xfrm>
            <a:off x="3442552" y="6867238"/>
            <a:ext cx="5394749" cy="1709083"/>
            <a:chOff x="0" y="0"/>
            <a:chExt cx="7192999" cy="2278777"/>
          </a:xfrm>
        </p:grpSpPr>
        <p:sp>
          <p:nvSpPr>
            <p:cNvPr id="8" name="TextBox 8"/>
            <p:cNvSpPr txBox="1"/>
            <p:nvPr/>
          </p:nvSpPr>
          <p:spPr>
            <a:xfrm>
              <a:off x="0" y="-9525"/>
              <a:ext cx="7192999" cy="652463"/>
            </a:xfrm>
            <a:prstGeom prst="rect">
              <a:avLst/>
            </a:prstGeom>
          </p:spPr>
          <p:txBody>
            <a:bodyPr lIns="0" tIns="0" rIns="0" bIns="0" rtlCol="0" anchor="t">
              <a:spAutoFit/>
            </a:bodyPr>
            <a:lstStyle/>
            <a:p>
              <a:pPr algn="ctr">
                <a:lnSpc>
                  <a:spcPts val="3840"/>
                </a:lnSpc>
              </a:pPr>
              <a:r>
                <a:rPr lang="en-US" sz="3200">
                  <a:solidFill>
                    <a:srgbClr val="7683C6"/>
                  </a:solidFill>
                  <a:latin typeface="Now Bold"/>
                </a:rPr>
                <a:t>Ableism</a:t>
              </a:r>
            </a:p>
          </p:txBody>
        </p:sp>
        <p:sp>
          <p:nvSpPr>
            <p:cNvPr id="9" name="TextBox 9"/>
            <p:cNvSpPr txBox="1"/>
            <p:nvPr/>
          </p:nvSpPr>
          <p:spPr>
            <a:xfrm>
              <a:off x="0" y="1124347"/>
              <a:ext cx="7192999" cy="1154430"/>
            </a:xfrm>
            <a:prstGeom prst="rect">
              <a:avLst/>
            </a:prstGeom>
          </p:spPr>
          <p:txBody>
            <a:bodyPr lIns="0" tIns="0" rIns="0" bIns="0" rtlCol="0" anchor="t">
              <a:spAutoFit/>
            </a:bodyPr>
            <a:lstStyle/>
            <a:p>
              <a:pPr algn="ctr">
                <a:lnSpc>
                  <a:spcPts val="3600"/>
                </a:lnSpc>
              </a:pPr>
              <a:r>
                <a:rPr lang="en-US" sz="2400">
                  <a:solidFill>
                    <a:srgbClr val="7683C6"/>
                  </a:solidFill>
                  <a:latin typeface="Now"/>
                </a:rPr>
                <a:t>Discrimination </a:t>
              </a:r>
              <a:r>
                <a:rPr lang="en-US" sz="2400">
                  <a:solidFill>
                    <a:srgbClr val="7683C6"/>
                  </a:solidFill>
                  <a:latin typeface="Now Bold Italics"/>
                </a:rPr>
                <a:t>in favour</a:t>
              </a:r>
              <a:r>
                <a:rPr lang="en-US" sz="2400">
                  <a:solidFill>
                    <a:srgbClr val="7683C6"/>
                  </a:solidFill>
                  <a:latin typeface="Now Italics"/>
                </a:rPr>
                <a:t> of </a:t>
              </a:r>
              <a:r>
                <a:rPr lang="en-US" sz="2400">
                  <a:solidFill>
                    <a:srgbClr val="7683C6"/>
                  </a:solidFill>
                  <a:latin typeface="Now Bold Italics"/>
                </a:rPr>
                <a:t>non-disabled</a:t>
              </a:r>
              <a:r>
                <a:rPr lang="en-US" sz="2400">
                  <a:solidFill>
                    <a:srgbClr val="7683C6"/>
                  </a:solidFill>
                  <a:latin typeface="Now Italics"/>
                </a:rPr>
                <a:t> people</a:t>
              </a:r>
            </a:p>
          </p:txBody>
        </p:sp>
      </p:grpSp>
      <p:grpSp>
        <p:nvGrpSpPr>
          <p:cNvPr id="10" name="Group 10"/>
          <p:cNvGrpSpPr/>
          <p:nvPr/>
        </p:nvGrpSpPr>
        <p:grpSpPr>
          <a:xfrm>
            <a:off x="9450699" y="6867238"/>
            <a:ext cx="5394749" cy="1709083"/>
            <a:chOff x="0" y="0"/>
            <a:chExt cx="7192999" cy="2278777"/>
          </a:xfrm>
        </p:grpSpPr>
        <p:sp>
          <p:nvSpPr>
            <p:cNvPr id="11" name="TextBox 11"/>
            <p:cNvSpPr txBox="1"/>
            <p:nvPr/>
          </p:nvSpPr>
          <p:spPr>
            <a:xfrm>
              <a:off x="0" y="-9525"/>
              <a:ext cx="7192999" cy="652463"/>
            </a:xfrm>
            <a:prstGeom prst="rect">
              <a:avLst/>
            </a:prstGeom>
          </p:spPr>
          <p:txBody>
            <a:bodyPr lIns="0" tIns="0" rIns="0" bIns="0" rtlCol="0" anchor="t">
              <a:spAutoFit/>
            </a:bodyPr>
            <a:lstStyle/>
            <a:p>
              <a:pPr algn="ctr">
                <a:lnSpc>
                  <a:spcPts val="3840"/>
                </a:lnSpc>
              </a:pPr>
              <a:r>
                <a:rPr lang="en-US" sz="3200">
                  <a:solidFill>
                    <a:srgbClr val="7683C6"/>
                  </a:solidFill>
                  <a:latin typeface="Now Bold"/>
                </a:rPr>
                <a:t>Disablism</a:t>
              </a:r>
            </a:p>
          </p:txBody>
        </p:sp>
        <p:sp>
          <p:nvSpPr>
            <p:cNvPr id="12" name="TextBox 12"/>
            <p:cNvSpPr txBox="1"/>
            <p:nvPr/>
          </p:nvSpPr>
          <p:spPr>
            <a:xfrm>
              <a:off x="0" y="1124347"/>
              <a:ext cx="7192999" cy="1154430"/>
            </a:xfrm>
            <a:prstGeom prst="rect">
              <a:avLst/>
            </a:prstGeom>
          </p:spPr>
          <p:txBody>
            <a:bodyPr lIns="0" tIns="0" rIns="0" bIns="0" rtlCol="0" anchor="t">
              <a:spAutoFit/>
            </a:bodyPr>
            <a:lstStyle/>
            <a:p>
              <a:pPr algn="ctr">
                <a:lnSpc>
                  <a:spcPts val="3600"/>
                </a:lnSpc>
              </a:pPr>
              <a:r>
                <a:rPr lang="en-US" sz="2400">
                  <a:solidFill>
                    <a:srgbClr val="7683C6"/>
                  </a:solidFill>
                  <a:latin typeface="Now"/>
                </a:rPr>
                <a:t>Discrimination </a:t>
              </a:r>
              <a:r>
                <a:rPr lang="en-US" sz="2400">
                  <a:solidFill>
                    <a:srgbClr val="7683C6"/>
                  </a:solidFill>
                  <a:latin typeface="Now Bold"/>
                </a:rPr>
                <a:t>against disabled</a:t>
              </a:r>
              <a:r>
                <a:rPr lang="en-US" sz="2400">
                  <a:solidFill>
                    <a:srgbClr val="7683C6"/>
                  </a:solidFill>
                  <a:latin typeface="Now"/>
                </a:rPr>
                <a:t> people</a:t>
              </a:r>
            </a:p>
          </p:txBody>
        </p:sp>
      </p:grpSp>
      <p:grpSp>
        <p:nvGrpSpPr>
          <p:cNvPr id="13" name="Group 13"/>
          <p:cNvGrpSpPr>
            <a:grpSpLocks noChangeAspect="1"/>
          </p:cNvGrpSpPr>
          <p:nvPr/>
        </p:nvGrpSpPr>
        <p:grpSpPr>
          <a:xfrm>
            <a:off x="9690613" y="1634708"/>
            <a:ext cx="4914921" cy="4914902"/>
            <a:chOff x="0" y="0"/>
            <a:chExt cx="6350000" cy="6349975"/>
          </a:xfrm>
        </p:grpSpPr>
        <p:sp>
          <p:nvSpPr>
            <p:cNvPr id="14" name="Freeform 1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38888" r="-38888"/>
              </a:stretch>
            </a:blipFill>
          </p:spPr>
        </p:sp>
      </p:grpSp>
      <p:sp>
        <p:nvSpPr>
          <p:cNvPr id="15" name="TextBox 15"/>
          <p:cNvSpPr txBox="1"/>
          <p:nvPr/>
        </p:nvSpPr>
        <p:spPr>
          <a:xfrm>
            <a:off x="2836646" y="9182100"/>
            <a:ext cx="14867994" cy="884873"/>
          </a:xfrm>
          <a:prstGeom prst="rect">
            <a:avLst/>
          </a:prstGeom>
        </p:spPr>
        <p:txBody>
          <a:bodyPr lIns="0" tIns="0" rIns="0" bIns="0" rtlCol="0" anchor="t">
            <a:spAutoFit/>
          </a:bodyPr>
          <a:lstStyle/>
          <a:p>
            <a:pPr>
              <a:lnSpc>
                <a:spcPts val="3600"/>
              </a:lnSpc>
            </a:pPr>
            <a:r>
              <a:rPr lang="en-US" sz="2400">
                <a:solidFill>
                  <a:srgbClr val="7683C6"/>
                </a:solidFill>
                <a:latin typeface="Now"/>
              </a:rPr>
              <a:t>Image descriptions: (Left) Some children in colourful clothes standing and laughing together.  </a:t>
            </a:r>
          </a:p>
          <a:p>
            <a:pPr>
              <a:lnSpc>
                <a:spcPts val="3600"/>
              </a:lnSpc>
            </a:pPr>
            <a:r>
              <a:rPr lang="en-US" sz="2400">
                <a:solidFill>
                  <a:srgbClr val="7683C6"/>
                </a:solidFill>
                <a:latin typeface="Now"/>
              </a:rPr>
              <a:t>(Right) A young girl in colourful clothing using crutches.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683C6"/>
        </a:solidFill>
        <a:effectLst/>
      </p:bgPr>
    </p:bg>
    <p:spTree>
      <p:nvGrpSpPr>
        <p:cNvPr id="1" name=""/>
        <p:cNvGrpSpPr/>
        <p:nvPr/>
      </p:nvGrpSpPr>
      <p:grpSpPr>
        <a:xfrm>
          <a:off x="0" y="0"/>
          <a:ext cx="0" cy="0"/>
          <a:chOff x="0" y="0"/>
          <a:chExt cx="0" cy="0"/>
        </a:xfrm>
      </p:grpSpPr>
      <p:sp>
        <p:nvSpPr>
          <p:cNvPr id="2" name="TextBox 2"/>
          <p:cNvSpPr txBox="1"/>
          <p:nvPr/>
        </p:nvSpPr>
        <p:spPr>
          <a:xfrm>
            <a:off x="6127624" y="1104900"/>
            <a:ext cx="11131676" cy="1385173"/>
          </a:xfrm>
          <a:prstGeom prst="rect">
            <a:avLst/>
          </a:prstGeom>
        </p:spPr>
        <p:txBody>
          <a:bodyPr lIns="0" tIns="0" rIns="0" bIns="0" rtlCol="0" anchor="t">
            <a:spAutoFit/>
          </a:bodyPr>
          <a:lstStyle/>
          <a:p>
            <a:pPr algn="r">
              <a:lnSpc>
                <a:spcPts val="10560"/>
              </a:lnSpc>
            </a:pPr>
            <a:r>
              <a:rPr lang="en-US" sz="9600">
                <a:solidFill>
                  <a:srgbClr val="F6FAEF"/>
                </a:solidFill>
                <a:latin typeface="Bobby Jones"/>
              </a:rPr>
              <a:t>WHY THE DISTINCTION?</a:t>
            </a:r>
          </a:p>
        </p:txBody>
      </p:sp>
      <p:pic>
        <p:nvPicPr>
          <p:cNvPr id="3" name="Picture 3"/>
          <p:cNvPicPr>
            <a:picLocks noChangeAspect="1"/>
          </p:cNvPicPr>
          <p:nvPr/>
        </p:nvPicPr>
        <p:blipFill>
          <a:blip r:embed="rId2"/>
          <a:srcRect/>
          <a:stretch>
            <a:fillRect/>
          </a:stretch>
        </p:blipFill>
        <p:spPr>
          <a:xfrm>
            <a:off x="16058380" y="4722257"/>
            <a:ext cx="3837986" cy="4114800"/>
          </a:xfrm>
          <a:prstGeom prst="rect">
            <a:avLst/>
          </a:prstGeom>
        </p:spPr>
      </p:pic>
      <p:pic>
        <p:nvPicPr>
          <p:cNvPr id="4" name="Picture 4"/>
          <p:cNvPicPr>
            <a:picLocks noChangeAspect="1"/>
          </p:cNvPicPr>
          <p:nvPr/>
        </p:nvPicPr>
        <p:blipFill>
          <a:blip r:embed="rId3"/>
          <a:srcRect/>
          <a:stretch>
            <a:fillRect/>
          </a:stretch>
        </p:blipFill>
        <p:spPr>
          <a:xfrm>
            <a:off x="15815368" y="8905117"/>
            <a:ext cx="2733617" cy="2336000"/>
          </a:xfrm>
          <a:prstGeom prst="rect">
            <a:avLst/>
          </a:prstGeom>
        </p:spPr>
      </p:pic>
      <p:pic>
        <p:nvPicPr>
          <p:cNvPr id="5" name="Picture 5"/>
          <p:cNvPicPr>
            <a:picLocks noChangeAspect="1"/>
          </p:cNvPicPr>
          <p:nvPr/>
        </p:nvPicPr>
        <p:blipFill>
          <a:blip r:embed="rId4"/>
          <a:srcRect/>
          <a:stretch>
            <a:fillRect/>
          </a:stretch>
        </p:blipFill>
        <p:spPr>
          <a:xfrm>
            <a:off x="1043682" y="-1460829"/>
            <a:ext cx="4436568" cy="4234906"/>
          </a:xfrm>
          <a:prstGeom prst="rect">
            <a:avLst/>
          </a:prstGeom>
        </p:spPr>
      </p:pic>
      <p:grpSp>
        <p:nvGrpSpPr>
          <p:cNvPr id="6" name="Group 6"/>
          <p:cNvGrpSpPr/>
          <p:nvPr/>
        </p:nvGrpSpPr>
        <p:grpSpPr>
          <a:xfrm>
            <a:off x="923925" y="3224133"/>
            <a:ext cx="15029680" cy="6329217"/>
            <a:chOff x="0" y="0"/>
            <a:chExt cx="20039573" cy="8438956"/>
          </a:xfrm>
        </p:grpSpPr>
        <p:sp>
          <p:nvSpPr>
            <p:cNvPr id="7" name="TextBox 7"/>
            <p:cNvSpPr txBox="1"/>
            <p:nvPr/>
          </p:nvSpPr>
          <p:spPr>
            <a:xfrm>
              <a:off x="0" y="2784968"/>
              <a:ext cx="19976731" cy="629073"/>
            </a:xfrm>
            <a:prstGeom prst="rect">
              <a:avLst/>
            </a:prstGeom>
          </p:spPr>
          <p:txBody>
            <a:bodyPr lIns="0" tIns="0" rIns="0" bIns="0" rtlCol="0" anchor="t">
              <a:spAutoFit/>
            </a:bodyPr>
            <a:lstStyle/>
            <a:p>
              <a:pPr>
                <a:lnSpc>
                  <a:spcPts val="3920"/>
                </a:lnSpc>
              </a:pPr>
              <a:r>
                <a:rPr lang="en-US" sz="2800" spc="280">
                  <a:solidFill>
                    <a:srgbClr val="F6FAEF"/>
                  </a:solidFill>
                  <a:latin typeface="Bobby Jones"/>
                </a:rPr>
                <a:t>MODELS OF DISABILITY</a:t>
              </a:r>
            </a:p>
          </p:txBody>
        </p:sp>
        <p:sp>
          <p:nvSpPr>
            <p:cNvPr id="8" name="TextBox 8"/>
            <p:cNvSpPr txBox="1"/>
            <p:nvPr/>
          </p:nvSpPr>
          <p:spPr>
            <a:xfrm>
              <a:off x="31421" y="-66675"/>
              <a:ext cx="19976731" cy="629073"/>
            </a:xfrm>
            <a:prstGeom prst="rect">
              <a:avLst/>
            </a:prstGeom>
          </p:spPr>
          <p:txBody>
            <a:bodyPr lIns="0" tIns="0" rIns="0" bIns="0" rtlCol="0" anchor="t">
              <a:spAutoFit/>
            </a:bodyPr>
            <a:lstStyle/>
            <a:p>
              <a:pPr>
                <a:lnSpc>
                  <a:spcPts val="3920"/>
                </a:lnSpc>
              </a:pPr>
              <a:r>
                <a:rPr lang="en-US" sz="2800" spc="280">
                  <a:solidFill>
                    <a:srgbClr val="F6FAEF"/>
                  </a:solidFill>
                  <a:latin typeface="Bobby Jones"/>
                </a:rPr>
                <a:t>EMPHASIS ON TYPE OF DISCRIMINATION</a:t>
              </a:r>
            </a:p>
          </p:txBody>
        </p:sp>
        <p:sp>
          <p:nvSpPr>
            <p:cNvPr id="9" name="TextBox 9"/>
            <p:cNvSpPr txBox="1"/>
            <p:nvPr/>
          </p:nvSpPr>
          <p:spPr>
            <a:xfrm>
              <a:off x="31421" y="7284525"/>
              <a:ext cx="20008152" cy="1154430"/>
            </a:xfrm>
            <a:prstGeom prst="rect">
              <a:avLst/>
            </a:prstGeom>
          </p:spPr>
          <p:txBody>
            <a:bodyPr lIns="0" tIns="0" rIns="0" bIns="0" rtlCol="0" anchor="t">
              <a:spAutoFit/>
            </a:bodyPr>
            <a:lstStyle/>
            <a:p>
              <a:pPr>
                <a:lnSpc>
                  <a:spcPts val="3600"/>
                </a:lnSpc>
              </a:pPr>
              <a:r>
                <a:rPr lang="en-US" sz="2400" dirty="0">
                  <a:solidFill>
                    <a:srgbClr val="F6FAEF"/>
                  </a:solidFill>
                  <a:latin typeface="Now"/>
                </a:rPr>
                <a:t>Whilst these terms do have a slightly different meaning, they can be used interchangeably - neither is "wrong" to say! Generally, in the UK the preferred term is </a:t>
              </a:r>
              <a:r>
                <a:rPr lang="en-US" sz="2400" dirty="0">
                  <a:solidFill>
                    <a:srgbClr val="F6FAEF"/>
                  </a:solidFill>
                  <a:latin typeface="Now Bold"/>
                </a:rPr>
                <a:t>disablism</a:t>
              </a:r>
              <a:r>
                <a:rPr lang="en-US" sz="2400" dirty="0">
                  <a:solidFill>
                    <a:srgbClr val="F6FAEF"/>
                  </a:solidFill>
                  <a:latin typeface="Now"/>
                </a:rPr>
                <a:t>.</a:t>
              </a:r>
            </a:p>
          </p:txBody>
        </p:sp>
        <p:sp>
          <p:nvSpPr>
            <p:cNvPr id="10" name="TextBox 10"/>
            <p:cNvSpPr txBox="1"/>
            <p:nvPr/>
          </p:nvSpPr>
          <p:spPr>
            <a:xfrm>
              <a:off x="0" y="3561044"/>
              <a:ext cx="20008152" cy="2354580"/>
            </a:xfrm>
            <a:prstGeom prst="rect">
              <a:avLst/>
            </a:prstGeom>
          </p:spPr>
          <p:txBody>
            <a:bodyPr lIns="0" tIns="0" rIns="0" bIns="0" rtlCol="0" anchor="t">
              <a:spAutoFit/>
            </a:bodyPr>
            <a:lstStyle/>
            <a:p>
              <a:pPr>
                <a:lnSpc>
                  <a:spcPts val="3600"/>
                </a:lnSpc>
              </a:pPr>
              <a:r>
                <a:rPr lang="en-US" sz="2400" dirty="0">
                  <a:solidFill>
                    <a:srgbClr val="F6FAEF"/>
                  </a:solidFill>
                  <a:latin typeface="Now"/>
                </a:rPr>
                <a:t>The use of the term "ableism" to describe discrimination against disabled people can imply that the discrimination is related to the person's ability, as implied by the medical model of disability. However, "disablism" reflects the social model of disability - a person is disabled (and thus faces this discrimination) because of societal barriers, not because of their level of ability.</a:t>
              </a:r>
            </a:p>
          </p:txBody>
        </p:sp>
        <p:sp>
          <p:nvSpPr>
            <p:cNvPr id="11" name="TextBox 11"/>
            <p:cNvSpPr txBox="1"/>
            <p:nvPr/>
          </p:nvSpPr>
          <p:spPr>
            <a:xfrm>
              <a:off x="31421" y="1037713"/>
              <a:ext cx="20008152" cy="1154430"/>
            </a:xfrm>
            <a:prstGeom prst="rect">
              <a:avLst/>
            </a:prstGeom>
          </p:spPr>
          <p:txBody>
            <a:bodyPr lIns="0" tIns="0" rIns="0" bIns="0" rtlCol="0" anchor="t">
              <a:spAutoFit/>
            </a:bodyPr>
            <a:lstStyle/>
            <a:p>
              <a:pPr>
                <a:lnSpc>
                  <a:spcPts val="3600"/>
                </a:lnSpc>
              </a:pPr>
              <a:r>
                <a:rPr lang="en-US" sz="2400" dirty="0">
                  <a:solidFill>
                    <a:srgbClr val="F6FAEF"/>
                  </a:solidFill>
                  <a:latin typeface="Now"/>
                </a:rPr>
                <a:t>There is a subtle difference between the types of discrimination here - one is positive discrimination in </a:t>
              </a:r>
              <a:r>
                <a:rPr lang="en-US" sz="2400" dirty="0" err="1">
                  <a:solidFill>
                    <a:srgbClr val="F6FAEF"/>
                  </a:solidFill>
                  <a:latin typeface="Now"/>
                </a:rPr>
                <a:t>favour</a:t>
              </a:r>
              <a:r>
                <a:rPr lang="en-US" sz="2400" dirty="0">
                  <a:solidFill>
                    <a:srgbClr val="F6FAEF"/>
                  </a:solidFill>
                  <a:latin typeface="Now"/>
                </a:rPr>
                <a:t> of one group, and the other is negative discrimination against another. </a:t>
              </a:r>
            </a:p>
          </p:txBody>
        </p:sp>
      </p:grpSp>
      <p:pic>
        <p:nvPicPr>
          <p:cNvPr id="12" name="Picture 12"/>
          <p:cNvPicPr>
            <a:picLocks noChangeAspect="1"/>
          </p:cNvPicPr>
          <p:nvPr/>
        </p:nvPicPr>
        <p:blipFill>
          <a:blip r:embed="rId5"/>
          <a:srcRect/>
          <a:stretch>
            <a:fillRect/>
          </a:stretch>
        </p:blipFill>
        <p:spPr>
          <a:xfrm>
            <a:off x="-1187576" y="396933"/>
            <a:ext cx="7315200" cy="126353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AEF"/>
        </a:solidFill>
        <a:effectLst/>
      </p:bgPr>
    </p:bg>
    <p:spTree>
      <p:nvGrpSpPr>
        <p:cNvPr id="1" name=""/>
        <p:cNvGrpSpPr/>
        <p:nvPr/>
      </p:nvGrpSpPr>
      <p:grpSpPr>
        <a:xfrm>
          <a:off x="0" y="0"/>
          <a:ext cx="0" cy="0"/>
          <a:chOff x="0" y="0"/>
          <a:chExt cx="0" cy="0"/>
        </a:xfrm>
      </p:grpSpPr>
      <p:sp>
        <p:nvSpPr>
          <p:cNvPr id="2" name="TextBox 2"/>
          <p:cNvSpPr txBox="1"/>
          <p:nvPr/>
        </p:nvSpPr>
        <p:spPr>
          <a:xfrm>
            <a:off x="564381" y="2919200"/>
            <a:ext cx="5312526" cy="4030028"/>
          </a:xfrm>
          <a:prstGeom prst="rect">
            <a:avLst/>
          </a:prstGeom>
        </p:spPr>
        <p:txBody>
          <a:bodyPr lIns="0" tIns="0" rIns="0" bIns="0" rtlCol="0" anchor="t">
            <a:spAutoFit/>
          </a:bodyPr>
          <a:lstStyle/>
          <a:p>
            <a:pPr>
              <a:lnSpc>
                <a:spcPts val="7920"/>
              </a:lnSpc>
            </a:pPr>
            <a:r>
              <a:rPr lang="en-US" sz="7200" dirty="0">
                <a:solidFill>
                  <a:srgbClr val="7683C6"/>
                </a:solidFill>
                <a:latin typeface="Bobby Jones Bold"/>
              </a:rPr>
              <a:t>Disablist behaviours can take many forms</a:t>
            </a:r>
          </a:p>
        </p:txBody>
      </p:sp>
      <p:grpSp>
        <p:nvGrpSpPr>
          <p:cNvPr id="3" name="Group 3"/>
          <p:cNvGrpSpPr/>
          <p:nvPr/>
        </p:nvGrpSpPr>
        <p:grpSpPr>
          <a:xfrm>
            <a:off x="6627826" y="332050"/>
            <a:ext cx="11541129" cy="9629610"/>
            <a:chOff x="0" y="0"/>
            <a:chExt cx="15388172" cy="12839480"/>
          </a:xfrm>
        </p:grpSpPr>
        <p:sp>
          <p:nvSpPr>
            <p:cNvPr id="4" name="TextBox 4"/>
            <p:cNvSpPr txBox="1"/>
            <p:nvPr/>
          </p:nvSpPr>
          <p:spPr>
            <a:xfrm>
              <a:off x="0" y="0"/>
              <a:ext cx="15388172" cy="618430"/>
            </a:xfrm>
            <a:prstGeom prst="rect">
              <a:avLst/>
            </a:prstGeom>
          </p:spPr>
          <p:txBody>
            <a:bodyPr lIns="0" tIns="0" rIns="0" bIns="0" rtlCol="0" anchor="t">
              <a:spAutoFit/>
            </a:bodyPr>
            <a:lstStyle/>
            <a:p>
              <a:pPr>
                <a:lnSpc>
                  <a:spcPts val="3693"/>
                </a:lnSpc>
              </a:pPr>
              <a:r>
                <a:rPr lang="en-US" sz="3078" dirty="0">
                  <a:solidFill>
                    <a:srgbClr val="7683C6"/>
                  </a:solidFill>
                  <a:latin typeface="Now Bold"/>
                </a:rPr>
                <a:t>Discrimination</a:t>
              </a:r>
            </a:p>
          </p:txBody>
        </p:sp>
        <p:sp>
          <p:nvSpPr>
            <p:cNvPr id="5" name="TextBox 5"/>
            <p:cNvSpPr txBox="1"/>
            <p:nvPr/>
          </p:nvSpPr>
          <p:spPr>
            <a:xfrm>
              <a:off x="0" y="748527"/>
              <a:ext cx="15351026" cy="1988483"/>
            </a:xfrm>
            <a:prstGeom prst="rect">
              <a:avLst/>
            </a:prstGeom>
          </p:spPr>
          <p:txBody>
            <a:bodyPr lIns="0" tIns="0" rIns="0" bIns="0" rtlCol="0" anchor="t">
              <a:spAutoFit/>
            </a:bodyPr>
            <a:lstStyle/>
            <a:p>
              <a:pPr>
                <a:lnSpc>
                  <a:spcPts val="3029"/>
                </a:lnSpc>
              </a:pPr>
              <a:r>
                <a:rPr lang="en-US" sz="2019" spc="20" dirty="0">
                  <a:solidFill>
                    <a:srgbClr val="7683C6"/>
                  </a:solidFill>
                  <a:latin typeface="Now"/>
                </a:rPr>
                <a:t>Discrimination against disabled people means treating them differently, usually inferiorly, on account of their being disabled. Discrimination can be on an individual level or institutional - institutional discrimination is particularly dangerous as it ingrains the idea that disabled people are somehow "lesser" in society.</a:t>
              </a:r>
            </a:p>
          </p:txBody>
        </p:sp>
        <p:sp>
          <p:nvSpPr>
            <p:cNvPr id="6" name="TextBox 6"/>
            <p:cNvSpPr txBox="1"/>
            <p:nvPr/>
          </p:nvSpPr>
          <p:spPr>
            <a:xfrm>
              <a:off x="0" y="3875977"/>
              <a:ext cx="15388172" cy="618430"/>
            </a:xfrm>
            <a:prstGeom prst="rect">
              <a:avLst/>
            </a:prstGeom>
          </p:spPr>
          <p:txBody>
            <a:bodyPr lIns="0" tIns="0" rIns="0" bIns="0" rtlCol="0" anchor="t">
              <a:spAutoFit/>
            </a:bodyPr>
            <a:lstStyle/>
            <a:p>
              <a:pPr>
                <a:lnSpc>
                  <a:spcPts val="3693"/>
                </a:lnSpc>
              </a:pPr>
              <a:r>
                <a:rPr lang="en-US" sz="3078">
                  <a:solidFill>
                    <a:srgbClr val="7683C6"/>
                  </a:solidFill>
                  <a:latin typeface="Now Bold"/>
                </a:rPr>
                <a:t>Oppression</a:t>
              </a:r>
            </a:p>
          </p:txBody>
        </p:sp>
        <p:sp>
          <p:nvSpPr>
            <p:cNvPr id="7" name="TextBox 7"/>
            <p:cNvSpPr txBox="1"/>
            <p:nvPr/>
          </p:nvSpPr>
          <p:spPr>
            <a:xfrm>
              <a:off x="0" y="4624503"/>
              <a:ext cx="15351026" cy="971511"/>
            </a:xfrm>
            <a:prstGeom prst="rect">
              <a:avLst/>
            </a:prstGeom>
          </p:spPr>
          <p:txBody>
            <a:bodyPr lIns="0" tIns="0" rIns="0" bIns="0" rtlCol="0" anchor="t">
              <a:spAutoFit/>
            </a:bodyPr>
            <a:lstStyle/>
            <a:p>
              <a:pPr>
                <a:lnSpc>
                  <a:spcPts val="3029"/>
                </a:lnSpc>
              </a:pPr>
              <a:r>
                <a:rPr lang="en-US" sz="2019" spc="20" dirty="0">
                  <a:solidFill>
                    <a:srgbClr val="7683C6"/>
                  </a:solidFill>
                  <a:latin typeface="Now"/>
                </a:rPr>
                <a:t>Disabled people are often treated unfairly and cruelly in society, for example being denied an opportunity to participate in something on account of their disability. </a:t>
              </a:r>
            </a:p>
          </p:txBody>
        </p:sp>
        <p:sp>
          <p:nvSpPr>
            <p:cNvPr id="8" name="TextBox 8"/>
            <p:cNvSpPr txBox="1"/>
            <p:nvPr/>
          </p:nvSpPr>
          <p:spPr>
            <a:xfrm>
              <a:off x="0" y="6734980"/>
              <a:ext cx="15388172" cy="618430"/>
            </a:xfrm>
            <a:prstGeom prst="rect">
              <a:avLst/>
            </a:prstGeom>
          </p:spPr>
          <p:txBody>
            <a:bodyPr lIns="0" tIns="0" rIns="0" bIns="0" rtlCol="0" anchor="t">
              <a:spAutoFit/>
            </a:bodyPr>
            <a:lstStyle/>
            <a:p>
              <a:pPr>
                <a:lnSpc>
                  <a:spcPts val="3693"/>
                </a:lnSpc>
              </a:pPr>
              <a:r>
                <a:rPr lang="en-US" sz="3078">
                  <a:solidFill>
                    <a:srgbClr val="7683C6"/>
                  </a:solidFill>
                  <a:latin typeface="Now Bold"/>
                </a:rPr>
                <a:t>Abuse</a:t>
              </a:r>
            </a:p>
          </p:txBody>
        </p:sp>
        <p:sp>
          <p:nvSpPr>
            <p:cNvPr id="9" name="TextBox 9"/>
            <p:cNvSpPr txBox="1"/>
            <p:nvPr/>
          </p:nvSpPr>
          <p:spPr>
            <a:xfrm>
              <a:off x="0" y="7483506"/>
              <a:ext cx="15351026" cy="1988483"/>
            </a:xfrm>
            <a:prstGeom prst="rect">
              <a:avLst/>
            </a:prstGeom>
          </p:spPr>
          <p:txBody>
            <a:bodyPr lIns="0" tIns="0" rIns="0" bIns="0" rtlCol="0" anchor="t">
              <a:spAutoFit/>
            </a:bodyPr>
            <a:lstStyle/>
            <a:p>
              <a:pPr>
                <a:lnSpc>
                  <a:spcPts val="3029"/>
                </a:lnSpc>
              </a:pPr>
              <a:r>
                <a:rPr lang="en-US" sz="2019" spc="20" dirty="0">
                  <a:solidFill>
                    <a:srgbClr val="7683C6"/>
                  </a:solidFill>
                  <a:latin typeface="Now"/>
                </a:rPr>
                <a:t>Abuse against disabled people can take many forms, from the use of offensive slurs to physical abuse. Around 1 in 7 disabled adults aged 16 to 59 years in the UK experienced domestic abuse in the year ending March 2019, almost three times higher than non-disabled people. (Source: ONS Disability and crime, UK: 2019)</a:t>
              </a:r>
            </a:p>
          </p:txBody>
        </p:sp>
        <p:sp>
          <p:nvSpPr>
            <p:cNvPr id="10" name="TextBox 10"/>
            <p:cNvSpPr txBox="1"/>
            <p:nvPr/>
          </p:nvSpPr>
          <p:spPr>
            <a:xfrm>
              <a:off x="0" y="10610957"/>
              <a:ext cx="15388172" cy="618430"/>
            </a:xfrm>
            <a:prstGeom prst="rect">
              <a:avLst/>
            </a:prstGeom>
          </p:spPr>
          <p:txBody>
            <a:bodyPr lIns="0" tIns="0" rIns="0" bIns="0" rtlCol="0" anchor="t">
              <a:spAutoFit/>
            </a:bodyPr>
            <a:lstStyle/>
            <a:p>
              <a:pPr>
                <a:lnSpc>
                  <a:spcPts val="3693"/>
                </a:lnSpc>
              </a:pPr>
              <a:r>
                <a:rPr lang="en-US" sz="3078">
                  <a:solidFill>
                    <a:srgbClr val="7683C6"/>
                  </a:solidFill>
                  <a:latin typeface="Now Bold"/>
                </a:rPr>
                <a:t>Prejudice</a:t>
              </a:r>
            </a:p>
          </p:txBody>
        </p:sp>
        <p:sp>
          <p:nvSpPr>
            <p:cNvPr id="11" name="TextBox 11"/>
            <p:cNvSpPr txBox="1"/>
            <p:nvPr/>
          </p:nvSpPr>
          <p:spPr>
            <a:xfrm>
              <a:off x="0" y="11359483"/>
              <a:ext cx="15351026" cy="1479997"/>
            </a:xfrm>
            <a:prstGeom prst="rect">
              <a:avLst/>
            </a:prstGeom>
          </p:spPr>
          <p:txBody>
            <a:bodyPr lIns="0" tIns="0" rIns="0" bIns="0" rtlCol="0" anchor="t">
              <a:spAutoFit/>
            </a:bodyPr>
            <a:lstStyle/>
            <a:p>
              <a:pPr>
                <a:lnSpc>
                  <a:spcPts val="3029"/>
                </a:lnSpc>
              </a:pPr>
              <a:r>
                <a:rPr lang="en-US" sz="2019" spc="20" dirty="0">
                  <a:solidFill>
                    <a:srgbClr val="7683C6"/>
                  </a:solidFill>
                  <a:latin typeface="Now"/>
                </a:rPr>
                <a:t>Prejudices are judgements made without thought or knowledge, usually based on (often harmful) stereotypes. This reinforces disablist behaviour in a vicious circle, and can be used in an attempt to justify disablism.</a:t>
              </a:r>
            </a:p>
          </p:txBody>
        </p:sp>
      </p:grpSp>
      <p:pic>
        <p:nvPicPr>
          <p:cNvPr id="12" name="Picture 12"/>
          <p:cNvPicPr>
            <a:picLocks noChangeAspect="1"/>
          </p:cNvPicPr>
          <p:nvPr/>
        </p:nvPicPr>
        <p:blipFill>
          <a:blip r:embed="rId2"/>
          <a:srcRect/>
          <a:stretch>
            <a:fillRect/>
          </a:stretch>
        </p:blipFill>
        <p:spPr>
          <a:xfrm>
            <a:off x="1165372" y="7691781"/>
            <a:ext cx="4110543" cy="4539756"/>
          </a:xfrm>
          <a:prstGeom prst="rect">
            <a:avLst/>
          </a:prstGeom>
        </p:spPr>
      </p:pic>
      <p:pic>
        <p:nvPicPr>
          <p:cNvPr id="13" name="Picture 13"/>
          <p:cNvPicPr>
            <a:picLocks noChangeAspect="1"/>
          </p:cNvPicPr>
          <p:nvPr/>
        </p:nvPicPr>
        <p:blipFill>
          <a:blip r:embed="rId3"/>
          <a:srcRect/>
          <a:stretch>
            <a:fillRect/>
          </a:stretch>
        </p:blipFill>
        <p:spPr>
          <a:xfrm>
            <a:off x="-914090" y="7402487"/>
            <a:ext cx="3743990" cy="3294711"/>
          </a:xfrm>
          <a:prstGeom prst="rect">
            <a:avLst/>
          </a:prstGeom>
        </p:spPr>
      </p:pic>
      <p:pic>
        <p:nvPicPr>
          <p:cNvPr id="14" name="Picture 14"/>
          <p:cNvPicPr>
            <a:picLocks noChangeAspect="1"/>
          </p:cNvPicPr>
          <p:nvPr/>
        </p:nvPicPr>
        <p:blipFill>
          <a:blip r:embed="rId4"/>
          <a:srcRect/>
          <a:stretch>
            <a:fillRect/>
          </a:stretch>
        </p:blipFill>
        <p:spPr>
          <a:xfrm>
            <a:off x="4432435" y="1299191"/>
            <a:ext cx="1682511" cy="1572383"/>
          </a:xfrm>
          <a:prstGeom prst="rect">
            <a:avLst/>
          </a:prstGeom>
        </p:spPr>
      </p:pic>
      <p:pic>
        <p:nvPicPr>
          <p:cNvPr id="15" name="Picture 15"/>
          <p:cNvPicPr>
            <a:picLocks noChangeAspect="1"/>
          </p:cNvPicPr>
          <p:nvPr/>
        </p:nvPicPr>
        <p:blipFill>
          <a:blip r:embed="rId5"/>
          <a:srcRect/>
          <a:stretch>
            <a:fillRect/>
          </a:stretch>
        </p:blipFill>
        <p:spPr>
          <a:xfrm>
            <a:off x="2008852" y="-1299191"/>
            <a:ext cx="2423583" cy="259838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683C6"/>
        </a:solidFill>
        <a:effectLst/>
      </p:bgPr>
    </p:bg>
    <p:spTree>
      <p:nvGrpSpPr>
        <p:cNvPr id="1" name=""/>
        <p:cNvGrpSpPr/>
        <p:nvPr/>
      </p:nvGrpSpPr>
      <p:grpSpPr>
        <a:xfrm>
          <a:off x="0" y="0"/>
          <a:ext cx="0" cy="0"/>
          <a:chOff x="0" y="0"/>
          <a:chExt cx="0" cy="0"/>
        </a:xfrm>
      </p:grpSpPr>
      <p:sp>
        <p:nvSpPr>
          <p:cNvPr id="2" name="TextBox 2"/>
          <p:cNvSpPr txBox="1"/>
          <p:nvPr/>
        </p:nvSpPr>
        <p:spPr>
          <a:xfrm>
            <a:off x="3888395" y="1207387"/>
            <a:ext cx="14066449" cy="1502489"/>
          </a:xfrm>
          <a:prstGeom prst="rect">
            <a:avLst/>
          </a:prstGeom>
        </p:spPr>
        <p:txBody>
          <a:bodyPr lIns="0" tIns="0" rIns="0" bIns="0" rtlCol="0" anchor="t">
            <a:spAutoFit/>
          </a:bodyPr>
          <a:lstStyle/>
          <a:p>
            <a:pPr algn="r">
              <a:lnSpc>
                <a:spcPts val="11440"/>
              </a:lnSpc>
            </a:pPr>
            <a:r>
              <a:rPr lang="en-US" sz="10400">
                <a:solidFill>
                  <a:srgbClr val="F6FAEF"/>
                </a:solidFill>
                <a:latin typeface="Bobby Jones"/>
              </a:rPr>
              <a:t>WHAT IS THE IMPACT?</a:t>
            </a:r>
          </a:p>
        </p:txBody>
      </p:sp>
      <p:grpSp>
        <p:nvGrpSpPr>
          <p:cNvPr id="3" name="Group 3"/>
          <p:cNvGrpSpPr/>
          <p:nvPr/>
        </p:nvGrpSpPr>
        <p:grpSpPr>
          <a:xfrm>
            <a:off x="1881041" y="5143500"/>
            <a:ext cx="9540382" cy="3694143"/>
            <a:chOff x="0" y="0"/>
            <a:chExt cx="12720510" cy="4925524"/>
          </a:xfrm>
        </p:grpSpPr>
        <p:sp>
          <p:nvSpPr>
            <p:cNvPr id="4" name="TextBox 4"/>
            <p:cNvSpPr txBox="1"/>
            <p:nvPr/>
          </p:nvSpPr>
          <p:spPr>
            <a:xfrm>
              <a:off x="0" y="-9525"/>
              <a:ext cx="12695110" cy="1938337"/>
            </a:xfrm>
            <a:prstGeom prst="rect">
              <a:avLst/>
            </a:prstGeom>
          </p:spPr>
          <p:txBody>
            <a:bodyPr lIns="0" tIns="0" rIns="0" bIns="0" rtlCol="0" anchor="t">
              <a:spAutoFit/>
            </a:bodyPr>
            <a:lstStyle/>
            <a:p>
              <a:pPr>
                <a:lnSpc>
                  <a:spcPts val="3840"/>
                </a:lnSpc>
              </a:pPr>
              <a:r>
                <a:rPr lang="en-US" sz="3200" dirty="0">
                  <a:solidFill>
                    <a:srgbClr val="F6FAEF"/>
                  </a:solidFill>
                  <a:latin typeface="Now Bold"/>
                </a:rPr>
                <a:t>Think of some examples of ableism/disablism. What would the impact of this on a disabled person be? How would they feel?</a:t>
              </a:r>
            </a:p>
          </p:txBody>
        </p:sp>
        <p:sp>
          <p:nvSpPr>
            <p:cNvPr id="5" name="TextBox 5"/>
            <p:cNvSpPr txBox="1"/>
            <p:nvPr/>
          </p:nvSpPr>
          <p:spPr>
            <a:xfrm>
              <a:off x="0" y="2570944"/>
              <a:ext cx="12720510" cy="2354580"/>
            </a:xfrm>
            <a:prstGeom prst="rect">
              <a:avLst/>
            </a:prstGeom>
          </p:spPr>
          <p:txBody>
            <a:bodyPr lIns="0" tIns="0" rIns="0" bIns="0" rtlCol="0" anchor="t">
              <a:spAutoFit/>
            </a:bodyPr>
            <a:lstStyle/>
            <a:p>
              <a:pPr>
                <a:lnSpc>
                  <a:spcPts val="3600"/>
                </a:lnSpc>
              </a:pPr>
              <a:r>
                <a:rPr lang="en-US" sz="2400" dirty="0">
                  <a:solidFill>
                    <a:srgbClr val="F6FAEF"/>
                  </a:solidFill>
                  <a:latin typeface="Now"/>
                </a:rPr>
                <a:t>Come up with some examples of ableism/disablism and complete an empathy map for a disabled person facing these situations. The empathy map can be found in this section of the website.</a:t>
              </a:r>
            </a:p>
          </p:txBody>
        </p:sp>
      </p:grpSp>
      <p:pic>
        <p:nvPicPr>
          <p:cNvPr id="6" name="Picture 6"/>
          <p:cNvPicPr>
            <a:picLocks noChangeAspect="1"/>
          </p:cNvPicPr>
          <p:nvPr/>
        </p:nvPicPr>
        <p:blipFill>
          <a:blip r:embed="rId2"/>
          <a:srcRect/>
          <a:stretch>
            <a:fillRect/>
          </a:stretch>
        </p:blipFill>
        <p:spPr>
          <a:xfrm>
            <a:off x="-641494" y="603744"/>
            <a:ext cx="4110543" cy="4539756"/>
          </a:xfrm>
          <a:prstGeom prst="rect">
            <a:avLst/>
          </a:prstGeom>
        </p:spPr>
      </p:pic>
      <p:pic>
        <p:nvPicPr>
          <p:cNvPr id="7" name="Picture 7"/>
          <p:cNvPicPr>
            <a:picLocks noChangeAspect="1"/>
          </p:cNvPicPr>
          <p:nvPr/>
        </p:nvPicPr>
        <p:blipFill>
          <a:blip r:embed="rId3"/>
          <a:srcRect/>
          <a:stretch>
            <a:fillRect/>
          </a:stretch>
        </p:blipFill>
        <p:spPr>
          <a:xfrm>
            <a:off x="2428245" y="2043206"/>
            <a:ext cx="2081609" cy="783442"/>
          </a:xfrm>
          <a:prstGeom prst="rect">
            <a:avLst/>
          </a:prstGeom>
        </p:spPr>
      </p:pic>
      <p:pic>
        <p:nvPicPr>
          <p:cNvPr id="8" name="Picture 8"/>
          <p:cNvPicPr>
            <a:picLocks noChangeAspect="1"/>
          </p:cNvPicPr>
          <p:nvPr/>
        </p:nvPicPr>
        <p:blipFill>
          <a:blip r:embed="rId4"/>
          <a:srcRect/>
          <a:stretch>
            <a:fillRect/>
          </a:stretch>
        </p:blipFill>
        <p:spPr>
          <a:xfrm>
            <a:off x="15327638" y="5551002"/>
            <a:ext cx="3863325" cy="3687719"/>
          </a:xfrm>
          <a:prstGeom prst="rect">
            <a:avLst/>
          </a:prstGeom>
        </p:spPr>
      </p:pic>
      <p:pic>
        <p:nvPicPr>
          <p:cNvPr id="9" name="Picture 9"/>
          <p:cNvPicPr>
            <a:picLocks noChangeAspect="1"/>
          </p:cNvPicPr>
          <p:nvPr/>
        </p:nvPicPr>
        <p:blipFill>
          <a:blip r:embed="rId5"/>
          <a:srcRect/>
          <a:stretch>
            <a:fillRect/>
          </a:stretch>
        </p:blipFill>
        <p:spPr>
          <a:xfrm>
            <a:off x="14210854" y="4790768"/>
            <a:ext cx="3743990" cy="329471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899C4"/>
        </a:solidFill>
        <a:effectLst/>
      </p:bgPr>
    </p:bg>
    <p:spTree>
      <p:nvGrpSpPr>
        <p:cNvPr id="1" name=""/>
        <p:cNvGrpSpPr/>
        <p:nvPr/>
      </p:nvGrpSpPr>
      <p:grpSpPr>
        <a:xfrm>
          <a:off x="0" y="0"/>
          <a:ext cx="0" cy="0"/>
          <a:chOff x="0" y="0"/>
          <a:chExt cx="0" cy="0"/>
        </a:xfrm>
      </p:grpSpPr>
      <p:sp>
        <p:nvSpPr>
          <p:cNvPr id="2" name="TextBox 2"/>
          <p:cNvSpPr txBox="1"/>
          <p:nvPr/>
        </p:nvSpPr>
        <p:spPr>
          <a:xfrm>
            <a:off x="4661295" y="5748760"/>
            <a:ext cx="8968474" cy="2657337"/>
          </a:xfrm>
          <a:prstGeom prst="rect">
            <a:avLst/>
          </a:prstGeom>
        </p:spPr>
        <p:txBody>
          <a:bodyPr lIns="0" tIns="0" rIns="0" bIns="0" rtlCol="0" anchor="t">
            <a:spAutoFit/>
          </a:bodyPr>
          <a:lstStyle/>
          <a:p>
            <a:pPr algn="ctr">
              <a:lnSpc>
                <a:spcPts val="20599"/>
              </a:lnSpc>
            </a:pPr>
            <a:r>
              <a:rPr lang="en-US" sz="17166">
                <a:solidFill>
                  <a:srgbClr val="CCE29D"/>
                </a:solidFill>
                <a:latin typeface="Bobby Jones"/>
              </a:rPr>
              <a:t>22%</a:t>
            </a:r>
          </a:p>
        </p:txBody>
      </p:sp>
      <p:sp>
        <p:nvSpPr>
          <p:cNvPr id="3" name="TextBox 3"/>
          <p:cNvSpPr txBox="1"/>
          <p:nvPr/>
        </p:nvSpPr>
        <p:spPr>
          <a:xfrm>
            <a:off x="4658230" y="8263460"/>
            <a:ext cx="8971539" cy="528737"/>
          </a:xfrm>
          <a:prstGeom prst="rect">
            <a:avLst/>
          </a:prstGeom>
        </p:spPr>
        <p:txBody>
          <a:bodyPr lIns="0" tIns="0" rIns="0" bIns="0" rtlCol="0" anchor="t">
            <a:spAutoFit/>
          </a:bodyPr>
          <a:lstStyle/>
          <a:p>
            <a:pPr algn="ctr">
              <a:lnSpc>
                <a:spcPts val="4205"/>
              </a:lnSpc>
            </a:pPr>
            <a:r>
              <a:rPr lang="en-US" sz="3004" spc="300">
                <a:solidFill>
                  <a:srgbClr val="F6FAEF"/>
                </a:solidFill>
                <a:latin typeface="Bobby Jones"/>
              </a:rPr>
              <a:t>OF NON-DISABLED PEOPLE BELIEVE THE SAME</a:t>
            </a:r>
          </a:p>
        </p:txBody>
      </p:sp>
      <p:sp>
        <p:nvSpPr>
          <p:cNvPr id="4" name="TextBox 4"/>
          <p:cNvSpPr txBox="1"/>
          <p:nvPr/>
        </p:nvSpPr>
        <p:spPr>
          <a:xfrm>
            <a:off x="4661295" y="1334130"/>
            <a:ext cx="8968474" cy="2657337"/>
          </a:xfrm>
          <a:prstGeom prst="rect">
            <a:avLst/>
          </a:prstGeom>
        </p:spPr>
        <p:txBody>
          <a:bodyPr lIns="0" tIns="0" rIns="0" bIns="0" rtlCol="0" anchor="t">
            <a:spAutoFit/>
          </a:bodyPr>
          <a:lstStyle/>
          <a:p>
            <a:pPr algn="ctr">
              <a:lnSpc>
                <a:spcPts val="20599"/>
              </a:lnSpc>
            </a:pPr>
            <a:r>
              <a:rPr lang="en-US" sz="17166" dirty="0">
                <a:solidFill>
                  <a:srgbClr val="CCE29D"/>
                </a:solidFill>
                <a:latin typeface="Bobby Jones"/>
              </a:rPr>
              <a:t>32%</a:t>
            </a:r>
          </a:p>
        </p:txBody>
      </p:sp>
      <p:sp>
        <p:nvSpPr>
          <p:cNvPr id="5" name="TextBox 5"/>
          <p:cNvSpPr txBox="1"/>
          <p:nvPr/>
        </p:nvSpPr>
        <p:spPr>
          <a:xfrm>
            <a:off x="4658230" y="3781745"/>
            <a:ext cx="8971539" cy="1057578"/>
          </a:xfrm>
          <a:prstGeom prst="rect">
            <a:avLst/>
          </a:prstGeom>
        </p:spPr>
        <p:txBody>
          <a:bodyPr lIns="0" tIns="0" rIns="0" bIns="0" rtlCol="0" anchor="t">
            <a:spAutoFit/>
          </a:bodyPr>
          <a:lstStyle/>
          <a:p>
            <a:pPr algn="ctr">
              <a:lnSpc>
                <a:spcPts val="4205"/>
              </a:lnSpc>
            </a:pPr>
            <a:r>
              <a:rPr lang="en-US" sz="3004" spc="300" dirty="0">
                <a:solidFill>
                  <a:srgbClr val="F6FAEF"/>
                </a:solidFill>
                <a:latin typeface="Bobby Jones"/>
              </a:rPr>
              <a:t>OF DISABLED PEOPLE BELIEVE THAT THERE IS A LOT OF PREJUDICE AGAINST DISABLED PEOPLE</a:t>
            </a:r>
          </a:p>
        </p:txBody>
      </p:sp>
      <p:pic>
        <p:nvPicPr>
          <p:cNvPr id="6" name="Picture 6"/>
          <p:cNvPicPr>
            <a:picLocks noChangeAspect="1"/>
          </p:cNvPicPr>
          <p:nvPr/>
        </p:nvPicPr>
        <p:blipFill>
          <a:blip r:embed="rId2"/>
          <a:srcRect/>
          <a:stretch>
            <a:fillRect/>
          </a:stretch>
        </p:blipFill>
        <p:spPr>
          <a:xfrm>
            <a:off x="-1033787" y="-1428189"/>
            <a:ext cx="6183443" cy="4114800"/>
          </a:xfrm>
          <a:prstGeom prst="rect">
            <a:avLst/>
          </a:prstGeom>
        </p:spPr>
      </p:pic>
      <p:pic>
        <p:nvPicPr>
          <p:cNvPr id="7" name="Picture 7"/>
          <p:cNvPicPr>
            <a:picLocks noChangeAspect="1"/>
          </p:cNvPicPr>
          <p:nvPr/>
        </p:nvPicPr>
        <p:blipFill>
          <a:blip r:embed="rId3"/>
          <a:srcRect/>
          <a:stretch>
            <a:fillRect/>
          </a:stretch>
        </p:blipFill>
        <p:spPr>
          <a:xfrm>
            <a:off x="16218496" y="4348634"/>
            <a:ext cx="5013848" cy="5375470"/>
          </a:xfrm>
          <a:prstGeom prst="rect">
            <a:avLst/>
          </a:prstGeom>
        </p:spPr>
      </p:pic>
      <p:pic>
        <p:nvPicPr>
          <p:cNvPr id="8" name="Picture 8"/>
          <p:cNvPicPr>
            <a:picLocks noChangeAspect="1"/>
          </p:cNvPicPr>
          <p:nvPr/>
        </p:nvPicPr>
        <p:blipFill>
          <a:blip r:embed="rId4"/>
          <a:srcRect/>
          <a:stretch>
            <a:fillRect/>
          </a:stretch>
        </p:blipFill>
        <p:spPr>
          <a:xfrm>
            <a:off x="15736192" y="7622655"/>
            <a:ext cx="2081609" cy="783442"/>
          </a:xfrm>
          <a:prstGeom prst="rect">
            <a:avLst/>
          </a:prstGeom>
        </p:spPr>
      </p:pic>
      <p:sp>
        <p:nvSpPr>
          <p:cNvPr id="9" name="TextBox 9"/>
          <p:cNvSpPr txBox="1"/>
          <p:nvPr/>
        </p:nvSpPr>
        <p:spPr>
          <a:xfrm>
            <a:off x="4658230" y="5173367"/>
            <a:ext cx="8971539" cy="979811"/>
          </a:xfrm>
          <a:prstGeom prst="rect">
            <a:avLst/>
          </a:prstGeom>
        </p:spPr>
        <p:txBody>
          <a:bodyPr lIns="0" tIns="0" rIns="0" bIns="0" rtlCol="0" anchor="t">
            <a:spAutoFit/>
          </a:bodyPr>
          <a:lstStyle/>
          <a:p>
            <a:pPr algn="ctr">
              <a:lnSpc>
                <a:spcPts val="7839"/>
              </a:lnSpc>
            </a:pPr>
            <a:r>
              <a:rPr lang="en-US" sz="5600" spc="560">
                <a:solidFill>
                  <a:srgbClr val="F6FAEF"/>
                </a:solidFill>
                <a:latin typeface="Bobby Jones"/>
              </a:rPr>
              <a:t>WHILST ONLY</a:t>
            </a:r>
          </a:p>
        </p:txBody>
      </p:sp>
      <p:sp>
        <p:nvSpPr>
          <p:cNvPr id="10" name="TextBox 10"/>
          <p:cNvSpPr txBox="1"/>
          <p:nvPr/>
        </p:nvSpPr>
        <p:spPr>
          <a:xfrm>
            <a:off x="8562081" y="9657429"/>
            <a:ext cx="9725919" cy="489906"/>
          </a:xfrm>
          <a:prstGeom prst="rect">
            <a:avLst/>
          </a:prstGeom>
        </p:spPr>
        <p:txBody>
          <a:bodyPr lIns="0" tIns="0" rIns="0" bIns="0" rtlCol="0" anchor="t">
            <a:spAutoFit/>
          </a:bodyPr>
          <a:lstStyle/>
          <a:p>
            <a:pPr algn="ctr">
              <a:lnSpc>
                <a:spcPts val="3919"/>
              </a:lnSpc>
            </a:pPr>
            <a:r>
              <a:rPr lang="en-US" sz="2800" spc="280" dirty="0">
                <a:solidFill>
                  <a:srgbClr val="F6FAEF"/>
                </a:solidFill>
                <a:latin typeface="Bobby Jones"/>
              </a:rPr>
              <a:t>SOURCE: SCOPE - DISABILITY PERCEPTION GAP (2018)</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1978</Words>
  <Application>Microsoft Office PowerPoint</Application>
  <PresentationFormat>Custom</PresentationFormat>
  <Paragraphs>127</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Now Italics</vt:lpstr>
      <vt:lpstr>Bobby Jones</vt:lpstr>
      <vt:lpstr>Arial</vt:lpstr>
      <vt:lpstr>Now Bold</vt:lpstr>
      <vt:lpstr>Now</vt:lpstr>
      <vt:lpstr>Bobby Jones Bold</vt:lpstr>
      <vt:lpstr>Calibri</vt:lpstr>
      <vt:lpstr>Now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Advocacy, Allyship and the Disabled Community</dc:title>
  <cp:lastModifiedBy>Anna Gallagher</cp:lastModifiedBy>
  <cp:revision>3</cp:revision>
  <dcterms:created xsi:type="dcterms:W3CDTF">2006-08-16T00:00:00Z</dcterms:created>
  <dcterms:modified xsi:type="dcterms:W3CDTF">2020-09-01T18:03:46Z</dcterms:modified>
  <dc:identifier>DAEGfd8qwiE</dc:identifier>
</cp:coreProperties>
</file>